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2438400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70D7624-6882-42D5-A07E-570F3757D6A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hy-AM" sz="2000" spc="-1" strike="noStrike">
                <a:latin typeface="Arial"/>
              </a:rPr>
              <a:t>Վիտամին </a:t>
            </a:r>
            <a:r>
              <a:rPr b="0" lang="en-US" sz="2000" spc="-1" strike="noStrike">
                <a:latin typeface="Arial"/>
              </a:rPr>
              <a:t>D-3 </a:t>
            </a:r>
            <a:r>
              <a:rPr b="0" lang="hy-AM" sz="2000" spc="-1" strike="noStrike">
                <a:latin typeface="Arial"/>
              </a:rPr>
              <a:t>յուրաքանչյուր փչելու մեջ  </a:t>
            </a:r>
            <a:r>
              <a:rPr b="0" lang="en-US" sz="2000" spc="-1" strike="noStrike">
                <a:latin typeface="Arial"/>
              </a:rPr>
              <a:t> x2 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Մարդու օրգանիզմը  շատ բարդ համակարգ է, որտեղ բոլոր տարրերը մշտական ​​փոխազդեցության մեջ են: Իսկ մարդու առողջությունն ու ընդհանուր բարեկեցությունը ուղղակիորեն կախված է նրանից, թե որքանով է լավ համակարգված նրա աշխատանքը։ Վիտամինների արդյունավետությունը կարող է մեծացնել «օգնական մոլեկուլները» կամ կոֆակտորները: Սրանք միացություններ են, որոնք մասնակցում են կենսաքիմիական գործընթացներին: Առավել նշանակալից կոֆակտորները, որոնք ուժեղացնում են վիտամին D-ի ազդեցությունը, ներառում են՝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Կալցիում-Վիտամին D-ն վերահսկում է օրգանիզմում կալցիումի մակարդակը։ Հանքանյութը լավ յուրացվում  է միայն բավարար քանակությամբ վիտամին D-ի հետ: Հետևաբար, այս երկու նյութերը անքակտելիորեն կապված են միմյանց հետ: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Մագնեզիում-Այս տարրը կատարում է բազմաթիվ գործառույթներ: Օրինակ՝ այն անհրաժեշտ է, որպեսզի սնունդը վերածվի էներգիայի։ Մագնեզիումը նաև մասնակցում է կալցիումի, ֆոսֆորի, նատրիումի, կալիումի և վիտամին D-ի կլանմանը։ Մագնեզիումի պակասը կարելի է լրացնել ոչ միայն հավելումների օգնությամբ, այլ նաև սննդակարգում ներառելով այնպիսի մթերքներ, ինչպիսիք են սպանախը, ընկույզը, սերմերը, ձավարեղենը։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Վիտամին K-Այս տարրը պատասխանատու է ոսկորների առողջության համար, ինչպես նաև մեծացնում է արյան մակարդումը, ուստի այն պարզապես անհրաժեշտ է մարդու օրգանիզմին: Եթե ​​այն չկա, մարդիկ կսկսեն մահանալ ամենափոքր վնասվածքից։ D և K վիտամիններն աշխատում են միասին, երբ խոսքը վերաբերում է ոսկորների պատշաճ զարգացմանը: Դուք կարող եք համալրել ձեր վիտամին K-ի պաշարները այնպիսի մթերքներով, ինչպիսիք են կաղամբը, սպանախը, լյարդը, ձուն և պինդ պանիրը: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Ցինկ- Այն բազմաֆունկցիոնալ տարր է։ Նրա մասնակցությամբ օրգանիզմը աճում և զարգանում է, նրանում ձևավորվում են նոր բջիջներ, պայքարում են վարակների դեմ և ամբողջությամբ յուրացվում  են ճարպերը, ածխաջրերն ու սպիտակուցները։ Ցինկը նաև օգնում է օրգանիզմում  վիտամին D-ի և կալցիումի յուրացմանը : Մարդը կարող է ստանալ այս տարրը մսի, բանջարեղենի և որոշ հացահատիկի հետ միասին: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Բոր- Մարդուն այս նյութից  քիչ է անհրաժեշտ, բայց այնուամենայնիվ  այն անփոխարինելի է։ Բորը մասնակցում է վիտամին D-ի նյութափոխանակությանը և կլանմանը: Այն պարունակվում է գետնանուշի կարագի, գինու, ավոկադոյի, չամիչի և որոշ տերևավոր բանջարեղենի մեջ: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1" lang="hy-AM" sz="2000" spc="-1" strike="noStrike">
                <a:latin typeface="+mj-lt"/>
                <a:ea typeface="+mj-ea"/>
              </a:rPr>
              <a:t>Վիտամին A-Վերահսկում է սպիտակուցի սինթեզը: Վիտամին D-ի հետ այն մասնակցում է գենետիկ կոդի աշխատանքին։ Եթե ​​մարդու մոտ ռետինոլի պակաս կա, ապա վիտամին D-ի ֆունկցիոնալությունը կխաթարվի։ Վիտամին A-ն պարունակվում է գազարի, մանգոյի, լյարդի, կարագի, պանրի և կաթի մեջ: Ռետինոլը ճարպային լուծվող նյութ է և հզոր հակաօքսիդանտ։ Եթե ​​այն օրգանիզմ է մտնում բուսական մթերքներից, ապա պետք է համադրել ճարպ պարունակող մթերքների հետ։ Այսպիսով, ռետինոլը ավելի լավ կյուրացվի: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Австрия-</a:t>
            </a:r>
            <a:r>
              <a:rPr b="0" lang="hy-AM" sz="2000" spc="-1" strike="noStrike">
                <a:latin typeface="Arial"/>
              </a:rPr>
              <a:t>Ավստրիա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Франция-</a:t>
            </a:r>
            <a:r>
              <a:rPr b="0" lang="hy-AM" sz="2000" spc="-1" strike="noStrike">
                <a:latin typeface="Arial"/>
              </a:rPr>
              <a:t>Ֆրանսիա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Германия-</a:t>
            </a:r>
            <a:r>
              <a:rPr b="0" lang="hy-AM" sz="2000" spc="-1" strike="noStrike">
                <a:latin typeface="Arial"/>
              </a:rPr>
              <a:t>Գերմանիա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Голландия-</a:t>
            </a:r>
            <a:r>
              <a:rPr b="0" lang="hy-AM" sz="2000" spc="-1" strike="noStrike">
                <a:latin typeface="Arial"/>
              </a:rPr>
              <a:t>Հոլանդիա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Испания-</a:t>
            </a:r>
            <a:r>
              <a:rPr b="0" lang="hy-AM" sz="2000" spc="-1" strike="noStrike">
                <a:latin typeface="Arial"/>
              </a:rPr>
              <a:t>Իսպանիա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Турция-</a:t>
            </a:r>
            <a:r>
              <a:rPr b="0" lang="hy-AM" sz="2000" spc="-1" strike="noStrike">
                <a:latin typeface="Arial"/>
              </a:rPr>
              <a:t>Թուրքիա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Россия-</a:t>
            </a:r>
            <a:r>
              <a:rPr b="0" lang="hy-AM" sz="2000" spc="-1" strike="noStrike">
                <a:latin typeface="Arial"/>
              </a:rPr>
              <a:t>Ռուսաստան 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Arial"/>
              </a:rPr>
              <a:t>Ճարպ լուծվող վիտամին </a:t>
            </a:r>
            <a:r>
              <a:rPr b="0" lang="en-US" sz="2000" spc="-1" strike="noStrike">
                <a:latin typeface="Arial"/>
              </a:rPr>
              <a:t>D-</a:t>
            </a:r>
            <a:r>
              <a:rPr b="0" lang="hy-AM" sz="2000" spc="-1" strike="noStrike">
                <a:latin typeface="Arial"/>
              </a:rPr>
              <a:t>ն համարվում է տարրի բնական ձևը։ Քանի որ վիտամին </a:t>
            </a:r>
            <a:r>
              <a:rPr b="0" lang="en-US" sz="2000" spc="-1" strike="noStrike">
                <a:latin typeface="Arial"/>
              </a:rPr>
              <a:t>D-</a:t>
            </a:r>
            <a:r>
              <a:rPr b="0" lang="hy-AM" sz="2000" spc="-1" strike="noStrike">
                <a:latin typeface="Arial"/>
              </a:rPr>
              <a:t>ն ինքնին ճարպային լուծվող է, ամենից բնական է այն ստանալ կոկոսի յուղի հետ միասին: Ճարպեր լուծելի կոլեկալցիֆերոլը հակված է կուտակվելու լյարդում կամ ճարպային հյուսվածքում, ինչը թույլ է տալիս օրգանիզմում վիտամինի պաշար ստեղծել։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Կոկոսի յուղը (MCT) ակտիվորեն օգտագործվում է տարբեր ոլորտներում: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Դրա օգտագործումը որպես D-Spray-ի մաս նպաստում է՝ 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-        քաշի կորստին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մարսողության խանգարմանը 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իմունային անբավարարությանը 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Լրացնում  է սպառված էներգիայի քանակը</a:t>
            </a:r>
            <a:endParaRPr b="0" lang="ru-RU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Օգնում է տեսողության, հիշողության վերականգնմանը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Գոյություն ունի վիտամին D-ի 2 տեսակ՝</a:t>
            </a:r>
            <a:br/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Վիտամին </a:t>
            </a:r>
            <a:r>
              <a:rPr b="0" lang="en-US" sz="2000" spc="-1" strike="noStrike">
                <a:latin typeface="+mj-lt"/>
                <a:ea typeface="+mj-ea"/>
              </a:rPr>
              <a:t>D3 (</a:t>
            </a:r>
            <a:r>
              <a:rPr b="0" lang="hy-AM" sz="2000" spc="-1" strike="noStrike">
                <a:latin typeface="+mj-lt"/>
                <a:ea typeface="+mj-ea"/>
              </a:rPr>
              <a:t>խոլեկալցիֆերոլ) - սինթեզվում է մաշկի ուլտրամանուշակագույն ճառագայթների ազդեցության տակ, ինչպես նաև հայտնաբերվում է կենդանական ծագման մթերքներում: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Վիտամին </a:t>
            </a:r>
            <a:r>
              <a:rPr b="0" lang="en-US" sz="2000" spc="-1" strike="noStrike">
                <a:latin typeface="+mj-lt"/>
                <a:ea typeface="+mj-ea"/>
              </a:rPr>
              <a:t>D2 (ergocalciferol) </a:t>
            </a:r>
            <a:r>
              <a:rPr b="0" lang="hy-AM" sz="2000" spc="-1" strike="noStrike">
                <a:latin typeface="+mj-lt"/>
                <a:ea typeface="+mj-ea"/>
              </a:rPr>
              <a:t>հայտնաբերվել է որոշ բույսերի, սնկերի և խմորիչների մեջ: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Գիտական ​​ուսումնասիրությունները ցույց են տալիս, որ վիտամին </a:t>
            </a:r>
            <a:r>
              <a:rPr b="0" lang="en-US" sz="2000" spc="-1" strike="noStrike">
                <a:latin typeface="+mj-lt"/>
                <a:ea typeface="+mj-ea"/>
              </a:rPr>
              <a:t>D3-</a:t>
            </a:r>
            <a:r>
              <a:rPr b="0" lang="hy-AM" sz="2000" spc="-1" strike="noStrike">
                <a:latin typeface="+mj-lt"/>
                <a:ea typeface="+mj-ea"/>
              </a:rPr>
              <a:t>ի հավելումը ավելի արդյունավետ է արյան մեջ վիտամինի մակարդակը բարձրացնելու համար, քան վիտամին </a:t>
            </a:r>
            <a:r>
              <a:rPr b="0" lang="en-US" sz="2000" spc="-1" strike="noStrike">
                <a:latin typeface="+mj-lt"/>
                <a:ea typeface="+mj-ea"/>
              </a:rPr>
              <a:t>D2-</a:t>
            </a:r>
            <a:r>
              <a:rPr b="0" lang="hy-AM" sz="2000" spc="-1" strike="noStrike">
                <a:latin typeface="+mj-lt"/>
                <a:ea typeface="+mj-ea"/>
              </a:rPr>
              <a:t>ով (*)</a:t>
            </a: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r>
              <a:rPr b="0" lang="hy-AM" sz="2000" spc="-1" strike="noStrike">
                <a:latin typeface="+mj-lt"/>
                <a:ea typeface="+mj-ea"/>
              </a:rPr>
              <a:t>(*) </a:t>
            </a:r>
            <a:r>
              <a:rPr b="0" lang="en-US" sz="2000" spc="-1" strike="noStrike">
                <a:latin typeface="+mj-lt"/>
                <a:ea typeface="+mj-ea"/>
              </a:rPr>
              <a:t>Tripkovic L. et al. </a:t>
            </a:r>
            <a:r>
              <a:rPr b="0" lang="hy-AM" sz="2000" spc="-1" strike="noStrike">
                <a:latin typeface="+mj-lt"/>
                <a:ea typeface="+mj-ea"/>
              </a:rPr>
              <a:t>Վիտամին </a:t>
            </a:r>
            <a:r>
              <a:rPr b="0" lang="en-US" sz="2000" spc="-1" strike="noStrike">
                <a:latin typeface="+mj-lt"/>
                <a:ea typeface="+mj-ea"/>
              </a:rPr>
              <a:t>D2-</a:t>
            </a:r>
            <a:r>
              <a:rPr b="0" lang="hy-AM" sz="2000" spc="-1" strike="noStrike">
                <a:latin typeface="+mj-lt"/>
                <a:ea typeface="+mj-ea"/>
              </a:rPr>
              <a:t>ի և վիտամին </a:t>
            </a:r>
            <a:r>
              <a:rPr b="0" lang="en-US" sz="2000" spc="-1" strike="noStrike">
                <a:latin typeface="+mj-lt"/>
                <a:ea typeface="+mj-ea"/>
              </a:rPr>
              <a:t>D3-</a:t>
            </a:r>
            <a:r>
              <a:rPr b="0" lang="hy-AM" sz="2000" spc="-1" strike="noStrike">
                <a:latin typeface="+mj-lt"/>
                <a:ea typeface="+mj-ea"/>
              </a:rPr>
              <a:t>ի հավելումների համեմատությունը շիճուկի 25-հիդրօքսիվիտամին </a:t>
            </a:r>
            <a:r>
              <a:rPr b="0" lang="en-US" sz="2000" spc="-1" strike="noStrike">
                <a:latin typeface="+mj-lt"/>
                <a:ea typeface="+mj-ea"/>
              </a:rPr>
              <a:t>D </a:t>
            </a:r>
            <a:r>
              <a:rPr b="0" lang="hy-AM" sz="2000" spc="-1" strike="noStrike">
                <a:latin typeface="+mj-lt"/>
                <a:ea typeface="+mj-ea"/>
              </a:rPr>
              <a:t>կարգավիճակի բարձրացման մեջ. համակարգված վերանայում և մետա-վերլուծություն // </a:t>
            </a:r>
            <a:r>
              <a:rPr b="0" lang="en-US" sz="2000" spc="-1" strike="noStrike">
                <a:latin typeface="+mj-lt"/>
                <a:ea typeface="+mj-ea"/>
              </a:rPr>
              <a:t>Am. </a:t>
            </a:r>
            <a:r>
              <a:rPr b="0" lang="hy-AM" sz="2000" spc="-1" strike="noStrike">
                <a:latin typeface="+mj-lt"/>
                <a:ea typeface="+mj-ea"/>
              </a:rPr>
              <a:t>Ջ.Քլին. Նուտր. 2012. Հատ. 95, </a:t>
            </a:r>
            <a:r>
              <a:rPr b="0" lang="en-US" sz="2000" spc="-1" strike="noStrike">
                <a:latin typeface="+mj-lt"/>
                <a:ea typeface="+mj-ea"/>
              </a:rPr>
              <a:t>No 6. P. 1357–1364 </a:t>
            </a:r>
            <a:r>
              <a:rPr b="0" lang="hy-AM" sz="2000" spc="-1" strike="noStrike">
                <a:latin typeface="+mj-lt"/>
                <a:ea typeface="+mj-ea"/>
              </a:rPr>
              <a:t>թթ.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204C4D4-F679-413E-9526-7C8696DB1BE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3f9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2efea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CE6535B7-239B-4EFD-A9D0-BBAFB428030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image3.png" descr="image3.png"/>
          <p:cNvPicPr/>
          <p:nvPr/>
        </p:nvPicPr>
        <p:blipFill>
          <a:blip r:embed="rId2"/>
          <a:stretch/>
        </p:blipFill>
        <p:spPr>
          <a:xfrm>
            <a:off x="-1322640" y="-49680"/>
            <a:ext cx="27028080" cy="15202800"/>
          </a:xfrm>
          <a:prstGeom prst="rect">
            <a:avLst/>
          </a:prstGeom>
          <a:ln w="12700">
            <a:noFill/>
          </a:ln>
        </p:spPr>
      </p:pic>
      <p:pic>
        <p:nvPicPr>
          <p:cNvPr id="84" name="image4.png" descr="image4.png"/>
          <p:cNvPicPr/>
          <p:nvPr/>
        </p:nvPicPr>
        <p:blipFill>
          <a:blip r:embed="rId3"/>
          <a:stretch/>
        </p:blipFill>
        <p:spPr>
          <a:xfrm>
            <a:off x="-1389600" y="-87480"/>
            <a:ext cx="27162000" cy="15278040"/>
          </a:xfrm>
          <a:prstGeom prst="rect">
            <a:avLst/>
          </a:prstGeom>
          <a:ln w="1270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D91FA96C-3991-4E0E-9743-030CE78D0E53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1.png" descr="image1.png"/>
          <p:cNvPicPr/>
          <p:nvPr/>
        </p:nvPicPr>
        <p:blipFill>
          <a:blip r:embed="rId2"/>
          <a:srcRect l="0" t="0" r="138" b="0"/>
          <a:stretch/>
        </p:blipFill>
        <p:spPr>
          <a:xfrm>
            <a:off x="-113400" y="-168120"/>
            <a:ext cx="24893640" cy="14051160"/>
          </a:xfrm>
          <a:prstGeom prst="rect">
            <a:avLst/>
          </a:prstGeom>
          <a:ln w="1270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850C91D-2245-4404-AB6B-03F17D2FFC12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faculty.ksu.edu.sa/sites/default/files/color_atlas_of_biochemistry_2nd_ed.pdf" TargetMode="External"/><Relationship Id="rId2" Type="http://schemas.openxmlformats.org/officeDocument/2006/relationships/hyperlink" Target="https://earthobservatory.nasa.gov/features/UVB/uvb_radiation3.php" TargetMode="External"/><Relationship Id="rId3" Type="http://schemas.openxmlformats.org/officeDocument/2006/relationships/hyperlink" Target="https://pubmed.ncbi.nlm.nih.gov/31548595/" TargetMode="External"/><Relationship Id="rId4" Type="http://schemas.openxmlformats.org/officeDocument/2006/relationships/hyperlink" Target="https://pubmed.ncbi.nlm.nih.gov/28516265/" TargetMode="External"/><Relationship Id="rId5" Type="http://schemas.openxmlformats.org/officeDocument/2006/relationships/hyperlink" Target="https://pubmed.ncbi.nlm.nih.gov/22275473/" TargetMode="External"/><Relationship Id="rId6" Type="http://schemas.openxmlformats.org/officeDocument/2006/relationships/hyperlink" Target="https://pubmed.ncbi.nlm.nih.gov/32217340/" TargetMode="External"/><Relationship Id="rId7" Type="http://schemas.openxmlformats.org/officeDocument/2006/relationships/hyperlink" Target="https://www.ncbi.nlm.nih.gov/pmc/articles/PMC3447082/" TargetMode="External"/><Relationship Id="rId8" Type="http://schemas.openxmlformats.org/officeDocument/2006/relationships/hyperlink" Target="https://pubmed.ncbi.nlm.nih.gov/18541825/" TargetMode="External"/><Relationship Id="rId9" Type="http://schemas.openxmlformats.org/officeDocument/2006/relationships/hyperlink" Target="https://pubmed.ncbi.nlm.nih.gov/18635847/" TargetMode="External"/><Relationship Id="rId10" Type="http://schemas.openxmlformats.org/officeDocument/2006/relationships/hyperlink" Target="https://pubmed.ncbi.nlm.nih.gov/18682515/" TargetMode="External"/><Relationship Id="rId11" Type="http://schemas.openxmlformats.org/officeDocument/2006/relationships/hyperlink" Target="https://pubmed.ncbi.nlm.nih.gov/17264183/" TargetMode="External"/><Relationship Id="rId12" Type="http://schemas.openxmlformats.org/officeDocument/2006/relationships/hyperlink" Target="https://pubmed.ncbi.nlm.nih.gov/19307517/" TargetMode="External"/><Relationship Id="rId13" Type="http://schemas.openxmlformats.org/officeDocument/2006/relationships/hyperlink" Target="https://pubmed.ncbi.nlm.nih.gov/19797342/" TargetMode="External"/><Relationship Id="rId14" Type="http://schemas.openxmlformats.org/officeDocument/2006/relationships/image" Target="../media/image78.png"/><Relationship Id="rId15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slideLayout" Target="../slideLayouts/slideLayout27.xml"/><Relationship Id="rId1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.jpeg 1" descr=""/>
          <p:cNvPicPr/>
          <p:nvPr/>
        </p:nvPicPr>
        <p:blipFill>
          <a:blip r:embed="rId1"/>
          <a:srcRect l="644" t="2230" r="1483" b="2226"/>
          <a:stretch/>
        </p:blipFill>
        <p:spPr>
          <a:xfrm>
            <a:off x="-171360" y="-228600"/>
            <a:ext cx="26117280" cy="14344200"/>
          </a:xfrm>
          <a:prstGeom prst="rect">
            <a:avLst/>
          </a:prstGeom>
          <a:ln w="12700">
            <a:noFill/>
          </a:ln>
        </p:spPr>
      </p:pic>
      <p:pic>
        <p:nvPicPr>
          <p:cNvPr id="172" name="image5.png" descr="image5.png"/>
          <p:cNvPicPr/>
          <p:nvPr/>
        </p:nvPicPr>
        <p:blipFill>
          <a:blip r:embed="rId2"/>
          <a:stretch/>
        </p:blipFill>
        <p:spPr>
          <a:xfrm>
            <a:off x="1429200" y="92772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173" name="D-Spray"/>
          <p:cNvSpPr/>
          <p:nvPr/>
        </p:nvSpPr>
        <p:spPr>
          <a:xfrm>
            <a:off x="1429200" y="4643640"/>
            <a:ext cx="13570560" cy="200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200" spc="-1" strike="noStrike" cap="all">
                <a:solidFill>
                  <a:srgbClr val="fd7042"/>
                </a:solidFill>
                <a:latin typeface="Arial"/>
                <a:ea typeface="Arial"/>
              </a:rPr>
              <a:t>D-S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pray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 2000</a:t>
            </a:r>
            <a:endParaRPr b="0" lang="ru-RU" sz="12200" spc="-1" strike="noStrike">
              <a:latin typeface="Arial"/>
            </a:endParaRPr>
          </a:p>
        </p:txBody>
      </p:sp>
      <p:sp>
        <p:nvSpPr>
          <p:cNvPr id="174" name="Лучи здоровья"/>
          <p:cNvSpPr/>
          <p:nvPr/>
        </p:nvSpPr>
        <p:spPr>
          <a:xfrm>
            <a:off x="1429200" y="6623640"/>
            <a:ext cx="9445320" cy="1240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y-AM" sz="7200" spc="-1" strike="noStrike">
                <a:solidFill>
                  <a:srgbClr val="fd7042"/>
                </a:solidFill>
                <a:latin typeface="Arial"/>
                <a:ea typeface="Arial"/>
              </a:rPr>
              <a:t>Առողջության շողեր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75" name="В 5 раз больше витамина D"/>
          <p:cNvSpPr/>
          <p:nvPr/>
        </p:nvSpPr>
        <p:spPr>
          <a:xfrm>
            <a:off x="1429200" y="8109000"/>
            <a:ext cx="10816920" cy="2044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6000" spc="-1" strike="noStrike">
                <a:solidFill>
                  <a:srgbClr val="ffffff"/>
                </a:solidFill>
                <a:latin typeface="Arial"/>
                <a:ea typeface="Arial"/>
              </a:rPr>
              <a:t>5 անգամ ավելի շատ վիտամին 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hy-AM" sz="6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-3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*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76" name="В 5 раз больше витамина D"/>
          <p:cNvSpPr/>
          <p:nvPr/>
        </p:nvSpPr>
        <p:spPr>
          <a:xfrm>
            <a:off x="1429200" y="12732840"/>
            <a:ext cx="1081692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d7042"/>
                </a:solidFill>
                <a:latin typeface="Arial"/>
                <a:ea typeface="Arial"/>
              </a:rPr>
              <a:t>*</a:t>
            </a:r>
            <a:r>
              <a:rPr b="0" lang="hy-AM" sz="3000" spc="-1" strike="noStrike">
                <a:solidFill>
                  <a:srgbClr val="fd7042"/>
                </a:solidFill>
                <a:latin typeface="Arial"/>
                <a:ea typeface="Arial"/>
              </a:rPr>
              <a:t>եթե համեմատենք </a:t>
            </a:r>
            <a:r>
              <a:rPr b="0" lang="ru-RU" sz="3000" spc="-1" strike="noStrike">
                <a:solidFill>
                  <a:srgbClr val="fd7042"/>
                </a:solidFill>
                <a:latin typeface="Arial"/>
                <a:ea typeface="Arial"/>
              </a:rPr>
              <a:t>D-Spray</a:t>
            </a:r>
            <a:r>
              <a:rPr b="0" lang="hy-AM" sz="3000" spc="-1" strike="noStrike">
                <a:solidFill>
                  <a:srgbClr val="fd7042"/>
                </a:solidFill>
                <a:latin typeface="Arial"/>
                <a:ea typeface="Arial"/>
              </a:rPr>
              <a:t>-ի հետ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40.png" descr="image40.png"/>
          <p:cNvPicPr/>
          <p:nvPr/>
        </p:nvPicPr>
        <p:blipFill>
          <a:blip r:embed="rId1"/>
          <a:srcRect l="7295" t="0" r="7295" b="0"/>
          <a:stretch/>
        </p:blipFill>
        <p:spPr>
          <a:xfrm>
            <a:off x="1573560" y="8628840"/>
            <a:ext cx="1244520" cy="1399680"/>
          </a:xfrm>
          <a:prstGeom prst="rect">
            <a:avLst/>
          </a:prstGeom>
          <a:ln w="12700">
            <a:noFill/>
          </a:ln>
        </p:spPr>
      </p:pic>
      <p:sp>
        <p:nvSpPr>
          <p:cNvPr id="313" name="Кружок"/>
          <p:cNvSpPr/>
          <p:nvPr/>
        </p:nvSpPr>
        <p:spPr>
          <a:xfrm>
            <a:off x="14187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4" name="image41.png" descr="image41.png"/>
          <p:cNvPicPr/>
          <p:nvPr/>
        </p:nvPicPr>
        <p:blipFill>
          <a:blip r:embed="rId2"/>
          <a:stretch/>
        </p:blipFill>
        <p:spPr>
          <a:xfrm>
            <a:off x="-785160" y="7197120"/>
            <a:ext cx="24893640" cy="583560"/>
          </a:xfrm>
          <a:prstGeom prst="rect">
            <a:avLst/>
          </a:prstGeom>
          <a:ln w="12700">
            <a:noFill/>
          </a:ln>
        </p:spPr>
      </p:pic>
      <p:pic>
        <p:nvPicPr>
          <p:cNvPr id="315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16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7" name="image12.png" descr="image12.png"/>
          <p:cNvPicPr/>
          <p:nvPr/>
        </p:nvPicPr>
        <p:blipFill>
          <a:blip r:embed="rId4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18" name="Часто люди не замечают  симптомы дефицита витамина D"/>
          <p:cNvSpPr/>
          <p:nvPr/>
        </p:nvSpPr>
        <p:spPr>
          <a:xfrm>
            <a:off x="1304280" y="97560"/>
            <a:ext cx="22170600" cy="396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Հաճախ մարդիկ չեն նկատում</a:t>
            </a: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 витамина D</a:t>
            </a:r>
            <a:r>
              <a:rPr b="1" lang="en-US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–ի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y-AM" sz="8000" spc="-1" strike="noStrike">
                <a:solidFill>
                  <a:srgbClr val="ffffff"/>
                </a:solidFill>
                <a:latin typeface="Arial"/>
                <a:ea typeface="Arial"/>
              </a:rPr>
              <a:t>դեֆիցիտի ախտանիշները 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19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320" name="image13.png" descr="image13.png"/>
            <p:cNvPicPr/>
            <p:nvPr/>
          </p:nvPicPr>
          <p:blipFill>
            <a:blip r:embed="rId5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21" name="image14.png" descr="image14.png"/>
            <p:cNvPicPr/>
            <p:nvPr/>
          </p:nvPicPr>
          <p:blipFill>
            <a:blip r:embed="rId6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22" name="О гиповитаминозе могут косвенно сообщать некоторые признаки.…"/>
          <p:cNvSpPr/>
          <p:nvPr/>
        </p:nvSpPr>
        <p:spPr>
          <a:xfrm>
            <a:off x="1323000" y="4084560"/>
            <a:ext cx="20256840" cy="1458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y-AM" sz="3600" spc="-111" strike="noStrike">
                <a:solidFill>
                  <a:srgbClr val="ffffff"/>
                </a:solidFill>
                <a:latin typeface="Arial"/>
                <a:ea typeface="Arial"/>
              </a:rPr>
              <a:t>Որոշ նշաններ կարող են անուղղակիորեն հայտնել հիպովիտամինոզի մասին,որոնց թվում կարող են լինել՝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23" name="Хрупкость костей, боли в спине и суставах"/>
          <p:cNvSpPr/>
          <p:nvPr/>
        </p:nvSpPr>
        <p:spPr>
          <a:xfrm>
            <a:off x="1335600" y="9873000"/>
            <a:ext cx="3781800" cy="288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Ոսկորների փխրունություն, մեջքի և հոդերի ցավեր</a:t>
            </a:r>
            <a:br/>
            <a:endParaRPr b="0" lang="ru-RU" sz="3100" spc="-1" strike="noStrike">
              <a:latin typeface="Arial"/>
            </a:endParaRPr>
          </a:p>
        </p:txBody>
      </p:sp>
      <p:sp>
        <p:nvSpPr>
          <p:cNvPr id="324" name="Изменения настроения — апатия"/>
          <p:cNvSpPr/>
          <p:nvPr/>
        </p:nvSpPr>
        <p:spPr>
          <a:xfrm>
            <a:off x="20506320" y="10424160"/>
            <a:ext cx="3877200" cy="167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03" strike="noStrike">
                <a:solidFill>
                  <a:srgbClr val="ffffff"/>
                </a:solidFill>
                <a:latin typeface="Arial"/>
                <a:ea typeface="Arial"/>
              </a:rPr>
              <a:t>Ախորժակի և տրամադրության անկում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5" name="Снижение выносливости"/>
          <p:cNvSpPr/>
          <p:nvPr/>
        </p:nvSpPr>
        <p:spPr>
          <a:xfrm>
            <a:off x="8978400" y="10732320"/>
            <a:ext cx="331740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Աշխատունակության անկում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6" name="Мышечная слабость"/>
          <p:cNvSpPr/>
          <p:nvPr/>
        </p:nvSpPr>
        <p:spPr>
          <a:xfrm>
            <a:off x="5173200" y="10432440"/>
            <a:ext cx="244764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03" strike="noStrike">
                <a:solidFill>
                  <a:srgbClr val="ffffff"/>
                </a:solidFill>
                <a:latin typeface="Arial"/>
                <a:ea typeface="Arial"/>
              </a:rPr>
              <a:t>Մկանային թուլություն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7" name="Частые респираторные инфекции"/>
          <p:cNvSpPr/>
          <p:nvPr/>
        </p:nvSpPr>
        <p:spPr>
          <a:xfrm>
            <a:off x="12858480" y="10424160"/>
            <a:ext cx="3130560" cy="167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Հաճախակի շնչառական վարակներ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8" name="Обострение кожных заболеваний"/>
          <p:cNvSpPr/>
          <p:nvPr/>
        </p:nvSpPr>
        <p:spPr>
          <a:xfrm>
            <a:off x="16682400" y="10424160"/>
            <a:ext cx="3130560" cy="167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Մաշկային հիվանդությունների սրացում 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29" name="Сгруппировать"/>
          <p:cNvGrpSpPr/>
          <p:nvPr/>
        </p:nvGrpSpPr>
        <p:grpSpPr>
          <a:xfrm>
            <a:off x="2040120" y="7380360"/>
            <a:ext cx="311040" cy="1150560"/>
            <a:chOff x="2040120" y="7380360"/>
            <a:chExt cx="311040" cy="1150560"/>
          </a:xfrm>
        </p:grpSpPr>
        <p:sp>
          <p:nvSpPr>
            <p:cNvPr id="330" name="Кружок"/>
            <p:cNvSpPr/>
            <p:nvPr/>
          </p:nvSpPr>
          <p:spPr>
            <a:xfrm rot="16200000">
              <a:off x="20401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Линия"/>
            <p:cNvSpPr/>
            <p:nvPr/>
          </p:nvSpPr>
          <p:spPr>
            <a:xfrm flipV="1">
              <a:off x="21960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2" name="Сгруппировать"/>
          <p:cNvGrpSpPr/>
          <p:nvPr/>
        </p:nvGrpSpPr>
        <p:grpSpPr>
          <a:xfrm>
            <a:off x="5891400" y="7380360"/>
            <a:ext cx="311040" cy="1150560"/>
            <a:chOff x="5891400" y="7380360"/>
            <a:chExt cx="311040" cy="1150560"/>
          </a:xfrm>
        </p:grpSpPr>
        <p:sp>
          <p:nvSpPr>
            <p:cNvPr id="333" name="Кружок"/>
            <p:cNvSpPr/>
            <p:nvPr/>
          </p:nvSpPr>
          <p:spPr>
            <a:xfrm rot="16200000">
              <a:off x="589140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4" name="Линия"/>
            <p:cNvSpPr/>
            <p:nvPr/>
          </p:nvSpPr>
          <p:spPr>
            <a:xfrm flipV="1">
              <a:off x="604728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5" name="Сгруппировать"/>
          <p:cNvGrpSpPr/>
          <p:nvPr/>
        </p:nvGrpSpPr>
        <p:grpSpPr>
          <a:xfrm>
            <a:off x="9704520" y="7380360"/>
            <a:ext cx="311040" cy="1150560"/>
            <a:chOff x="9704520" y="7380360"/>
            <a:chExt cx="311040" cy="1150560"/>
          </a:xfrm>
        </p:grpSpPr>
        <p:sp>
          <p:nvSpPr>
            <p:cNvPr id="336" name="Кружок"/>
            <p:cNvSpPr/>
            <p:nvPr/>
          </p:nvSpPr>
          <p:spPr>
            <a:xfrm rot="16200000">
              <a:off x="97045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Линия"/>
            <p:cNvSpPr/>
            <p:nvPr/>
          </p:nvSpPr>
          <p:spPr>
            <a:xfrm flipV="1">
              <a:off x="98604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8" name="Сгруппировать"/>
          <p:cNvGrpSpPr/>
          <p:nvPr/>
        </p:nvGrpSpPr>
        <p:grpSpPr>
          <a:xfrm>
            <a:off x="13530240" y="7380360"/>
            <a:ext cx="311040" cy="1150560"/>
            <a:chOff x="13530240" y="7380360"/>
            <a:chExt cx="311040" cy="1150560"/>
          </a:xfrm>
        </p:grpSpPr>
        <p:sp>
          <p:nvSpPr>
            <p:cNvPr id="339" name="Кружок"/>
            <p:cNvSpPr/>
            <p:nvPr/>
          </p:nvSpPr>
          <p:spPr>
            <a:xfrm rot="16200000">
              <a:off x="13530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Линия"/>
            <p:cNvSpPr/>
            <p:nvPr/>
          </p:nvSpPr>
          <p:spPr>
            <a:xfrm flipV="1">
              <a:off x="1368576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1" name="Сгруппировать"/>
          <p:cNvGrpSpPr/>
          <p:nvPr/>
        </p:nvGrpSpPr>
        <p:grpSpPr>
          <a:xfrm>
            <a:off x="17406720" y="7380360"/>
            <a:ext cx="311040" cy="1150560"/>
            <a:chOff x="17406720" y="7380360"/>
            <a:chExt cx="311040" cy="1150560"/>
          </a:xfrm>
        </p:grpSpPr>
        <p:sp>
          <p:nvSpPr>
            <p:cNvPr id="342" name="Кружок"/>
            <p:cNvSpPr/>
            <p:nvPr/>
          </p:nvSpPr>
          <p:spPr>
            <a:xfrm rot="16200000">
              <a:off x="174067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Линия"/>
            <p:cNvSpPr/>
            <p:nvPr/>
          </p:nvSpPr>
          <p:spPr>
            <a:xfrm flipV="1">
              <a:off x="175626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4" name="Сгруппировать"/>
          <p:cNvGrpSpPr/>
          <p:nvPr/>
        </p:nvGrpSpPr>
        <p:grpSpPr>
          <a:xfrm>
            <a:off x="21207240" y="7380360"/>
            <a:ext cx="311040" cy="1150560"/>
            <a:chOff x="21207240" y="7380360"/>
            <a:chExt cx="311040" cy="1150560"/>
          </a:xfrm>
        </p:grpSpPr>
        <p:sp>
          <p:nvSpPr>
            <p:cNvPr id="345" name="Кружок"/>
            <p:cNvSpPr/>
            <p:nvPr/>
          </p:nvSpPr>
          <p:spPr>
            <a:xfrm rot="16200000">
              <a:off x="21207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Линия"/>
            <p:cNvSpPr/>
            <p:nvPr/>
          </p:nvSpPr>
          <p:spPr>
            <a:xfrm flipV="1">
              <a:off x="2136312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47" name="image41.png" descr="image41.png"/>
          <p:cNvPicPr/>
          <p:nvPr/>
        </p:nvPicPr>
        <p:blipFill>
          <a:blip r:embed="rId7"/>
          <a:stretch/>
        </p:blipFill>
        <p:spPr>
          <a:xfrm>
            <a:off x="22205880" y="7197120"/>
            <a:ext cx="24893640" cy="583560"/>
          </a:xfrm>
          <a:prstGeom prst="rect">
            <a:avLst/>
          </a:prstGeom>
          <a:ln w="12700">
            <a:noFill/>
          </a:ln>
        </p:spPr>
      </p:pic>
      <p:grpSp>
        <p:nvGrpSpPr>
          <p:cNvPr id="348" name="Сгруппировать"/>
          <p:cNvGrpSpPr/>
          <p:nvPr/>
        </p:nvGrpSpPr>
        <p:grpSpPr>
          <a:xfrm>
            <a:off x="-785160" y="6875280"/>
            <a:ext cx="49408920" cy="583560"/>
            <a:chOff x="-785160" y="6875280"/>
            <a:chExt cx="49408920" cy="583560"/>
          </a:xfrm>
        </p:grpSpPr>
        <p:pic>
          <p:nvPicPr>
            <p:cNvPr id="349" name="image41.png" descr="image41.png"/>
            <p:cNvPicPr/>
            <p:nvPr/>
          </p:nvPicPr>
          <p:blipFill>
            <a:blip r:embed="rId8">
              <a:alphaModFix amt="47000"/>
            </a:blip>
            <a:stretch/>
          </p:blipFill>
          <p:spPr>
            <a:xfrm>
              <a:off x="-78516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0" name="image41.png" descr="image41.png"/>
            <p:cNvPicPr/>
            <p:nvPr/>
          </p:nvPicPr>
          <p:blipFill>
            <a:blip r:embed="rId9">
              <a:alphaModFix amt="48000"/>
            </a:blip>
            <a:stretch/>
          </p:blipFill>
          <p:spPr>
            <a:xfrm>
              <a:off x="2373012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51" name="Сгруппировать"/>
          <p:cNvGrpSpPr/>
          <p:nvPr/>
        </p:nvGrpSpPr>
        <p:grpSpPr>
          <a:xfrm>
            <a:off x="-785160" y="7548480"/>
            <a:ext cx="49408920" cy="583560"/>
            <a:chOff x="-785160" y="7548480"/>
            <a:chExt cx="49408920" cy="583560"/>
          </a:xfrm>
        </p:grpSpPr>
        <p:pic>
          <p:nvPicPr>
            <p:cNvPr id="352" name="image41.png" descr="image41.png"/>
            <p:cNvPicPr/>
            <p:nvPr/>
          </p:nvPicPr>
          <p:blipFill>
            <a:blip r:embed="rId10">
              <a:alphaModFix amt="47000"/>
            </a:blip>
            <a:stretch/>
          </p:blipFill>
          <p:spPr>
            <a:xfrm>
              <a:off x="-78516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3" name="image41.png" descr="image41.png"/>
            <p:cNvPicPr/>
            <p:nvPr/>
          </p:nvPicPr>
          <p:blipFill>
            <a:blip r:embed="rId11">
              <a:alphaModFix amt="48000"/>
            </a:blip>
            <a:stretch/>
          </p:blipFill>
          <p:spPr>
            <a:xfrm>
              <a:off x="2373012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54" name="Сгруппировать"/>
          <p:cNvGrpSpPr/>
          <p:nvPr/>
        </p:nvGrpSpPr>
        <p:grpSpPr>
          <a:xfrm>
            <a:off x="-785160" y="7964640"/>
            <a:ext cx="49408920" cy="583560"/>
            <a:chOff x="-785160" y="7964640"/>
            <a:chExt cx="49408920" cy="583560"/>
          </a:xfrm>
        </p:grpSpPr>
        <p:pic>
          <p:nvPicPr>
            <p:cNvPr id="355" name="image41.png" descr="image41.png"/>
            <p:cNvPicPr/>
            <p:nvPr/>
          </p:nvPicPr>
          <p:blipFill>
            <a:blip r:embed="rId12">
              <a:alphaModFix amt="7000"/>
            </a:blip>
            <a:stretch/>
          </p:blipFill>
          <p:spPr>
            <a:xfrm>
              <a:off x="-78516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6" name="image41.png" descr="image41.png"/>
            <p:cNvPicPr/>
            <p:nvPr/>
          </p:nvPicPr>
          <p:blipFill>
            <a:blip r:embed="rId13">
              <a:alphaModFix amt="6000"/>
            </a:blip>
            <a:stretch/>
          </p:blipFill>
          <p:spPr>
            <a:xfrm>
              <a:off x="2373012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57" name="image42.png" descr="image42.png"/>
          <p:cNvPicPr/>
          <p:nvPr/>
        </p:nvPicPr>
        <p:blipFill>
          <a:blip r:embed="rId14"/>
          <a:srcRect l="287" t="0" r="287" b="0"/>
          <a:stretch/>
        </p:blipFill>
        <p:spPr>
          <a:xfrm>
            <a:off x="16944480" y="86929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58" name="image43.png" descr="image43.png"/>
          <p:cNvPicPr/>
          <p:nvPr/>
        </p:nvPicPr>
        <p:blipFill>
          <a:blip r:embed="rId15"/>
          <a:srcRect l="287" t="0" r="287" b="0"/>
          <a:stretch/>
        </p:blipFill>
        <p:spPr>
          <a:xfrm>
            <a:off x="5432040" y="8709120"/>
            <a:ext cx="1230120" cy="1188360"/>
          </a:xfrm>
          <a:prstGeom prst="rect">
            <a:avLst/>
          </a:prstGeom>
          <a:ln w="12700">
            <a:noFill/>
          </a:ln>
        </p:spPr>
      </p:pic>
      <p:pic>
        <p:nvPicPr>
          <p:cNvPr id="359" name="image44.png" descr="image44.png"/>
          <p:cNvPicPr/>
          <p:nvPr/>
        </p:nvPicPr>
        <p:blipFill>
          <a:blip r:embed="rId16"/>
          <a:srcRect l="287" t="0" r="287" b="0"/>
          <a:stretch/>
        </p:blipFill>
        <p:spPr>
          <a:xfrm>
            <a:off x="13002120" y="86803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60" name="image45.png" descr="image45.png"/>
          <p:cNvPicPr/>
          <p:nvPr/>
        </p:nvPicPr>
        <p:blipFill>
          <a:blip r:embed="rId17"/>
          <a:srcRect l="287" t="0" r="287" b="0"/>
          <a:stretch/>
        </p:blipFill>
        <p:spPr>
          <a:xfrm>
            <a:off x="20622600" y="8616240"/>
            <a:ext cx="1395720" cy="1348560"/>
          </a:xfrm>
          <a:prstGeom prst="rect">
            <a:avLst/>
          </a:prstGeom>
          <a:ln w="12700">
            <a:noFill/>
          </a:ln>
        </p:spPr>
      </p:pic>
      <p:sp>
        <p:nvSpPr>
          <p:cNvPr id="361" name="Кружок"/>
          <p:cNvSpPr/>
          <p:nvPr/>
        </p:nvSpPr>
        <p:spPr>
          <a:xfrm>
            <a:off x="52509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Кружок"/>
          <p:cNvSpPr/>
          <p:nvPr/>
        </p:nvSpPr>
        <p:spPr>
          <a:xfrm>
            <a:off x="90828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Кружок"/>
          <p:cNvSpPr/>
          <p:nvPr/>
        </p:nvSpPr>
        <p:spPr>
          <a:xfrm>
            <a:off x="1290888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Кружок"/>
          <p:cNvSpPr/>
          <p:nvPr/>
        </p:nvSpPr>
        <p:spPr>
          <a:xfrm>
            <a:off x="167853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Кружок"/>
          <p:cNvSpPr/>
          <p:nvPr/>
        </p:nvSpPr>
        <p:spPr>
          <a:xfrm>
            <a:off x="205560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6" name="image46.png" descr="image46.png"/>
          <p:cNvPicPr/>
          <p:nvPr/>
        </p:nvPicPr>
        <p:blipFill>
          <a:blip r:embed="rId18"/>
          <a:stretch/>
        </p:blipFill>
        <p:spPr>
          <a:xfrm>
            <a:off x="9263160" y="8632800"/>
            <a:ext cx="1229760" cy="1188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Потери костной ткани"/>
          <p:cNvSpPr/>
          <p:nvPr/>
        </p:nvSpPr>
        <p:spPr>
          <a:xfrm>
            <a:off x="12995640" y="11295000"/>
            <a:ext cx="10435680" cy="653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Ոսկրածուծի կորուստ 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68" name="Сгруппировать"/>
          <p:cNvGrpSpPr/>
          <p:nvPr/>
        </p:nvGrpSpPr>
        <p:grpSpPr>
          <a:xfrm>
            <a:off x="15616800" y="8587440"/>
            <a:ext cx="1630440" cy="1630440"/>
            <a:chOff x="15616800" y="8587440"/>
            <a:chExt cx="1630440" cy="1630440"/>
          </a:xfrm>
        </p:grpSpPr>
        <p:sp>
          <p:nvSpPr>
            <p:cNvPr id="369" name="Кружок"/>
            <p:cNvSpPr/>
            <p:nvPr/>
          </p:nvSpPr>
          <p:spPr>
            <a:xfrm>
              <a:off x="156168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70" name="image47.png" descr="image47.png"/>
            <p:cNvPicPr/>
            <p:nvPr/>
          </p:nvPicPr>
          <p:blipFill>
            <a:blip r:embed="rId1"/>
            <a:stretch/>
          </p:blipFill>
          <p:spPr>
            <a:xfrm>
              <a:off x="15857280" y="8811720"/>
              <a:ext cx="1149480" cy="1182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71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72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73" name="image12.png" descr="image12.png"/>
          <p:cNvPicPr/>
          <p:nvPr/>
        </p:nvPicPr>
        <p:blipFill>
          <a:blip r:embed="rId3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74" name="Регулярный прием витамина D существенно снижает риски:"/>
          <p:cNvSpPr/>
          <p:nvPr/>
        </p:nvSpPr>
        <p:spPr>
          <a:xfrm>
            <a:off x="761040" y="427320"/>
            <a:ext cx="22670280" cy="3025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Վիտամին D</a:t>
            </a:r>
            <a:r>
              <a:rPr b="1" lang="en-US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3</a:t>
            </a:r>
            <a:r>
              <a:rPr b="1" lang="hy-AM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 –</a:t>
            </a:r>
            <a:r>
              <a:rPr b="1" lang="hy-AM" sz="96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ի կանոնավոր օգտագործումը </a:t>
            </a:r>
            <a:br/>
            <a:r>
              <a:rPr b="1" lang="hy-AM" sz="8000" spc="-1" strike="noStrike">
                <a:solidFill>
                  <a:srgbClr val="fdf098"/>
                </a:solidFill>
                <a:latin typeface="Arial"/>
                <a:ea typeface="Arial"/>
              </a:rPr>
              <a:t>զգալիորեն նվազեցնում է ռիսկերը՝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375" name="Развития сердечно-сосудистых заболеваний"/>
          <p:cNvSpPr/>
          <p:nvPr/>
        </p:nvSpPr>
        <p:spPr>
          <a:xfrm>
            <a:off x="5826600" y="10167480"/>
            <a:ext cx="6037560" cy="184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Սիրտ-անոթային հիվանդությունների առաջացում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6" name="Угасания репродуктивной функции"/>
          <p:cNvSpPr/>
          <p:nvPr/>
        </p:nvSpPr>
        <p:spPr>
          <a:xfrm>
            <a:off x="1767600" y="6808680"/>
            <a:ext cx="58626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hy-AM" sz="3100" spc="-1" strike="noStrike">
                <a:solidFill>
                  <a:srgbClr val="ffffff"/>
                </a:solidFill>
                <a:latin typeface="Arial"/>
                <a:ea typeface="Arial"/>
              </a:rPr>
              <a:t>Վերարտադրողական անկում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7" name="Развития депрессии"/>
          <p:cNvSpPr/>
          <p:nvPr/>
        </p:nvSpPr>
        <p:spPr>
          <a:xfrm>
            <a:off x="8896320" y="6889320"/>
            <a:ext cx="7090920" cy="653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Դեպրեսիայի սրացում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8" name="Частых инфекционных заболеваний"/>
          <p:cNvSpPr/>
          <p:nvPr/>
        </p:nvSpPr>
        <p:spPr>
          <a:xfrm>
            <a:off x="17253360" y="6880680"/>
            <a:ext cx="657108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Հաճախակի վարակիչ հիվանդություններ 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79" name="Сгруппировать"/>
          <p:cNvGrpSpPr/>
          <p:nvPr/>
        </p:nvGrpSpPr>
        <p:grpSpPr>
          <a:xfrm>
            <a:off x="19723680" y="4942080"/>
            <a:ext cx="1630440" cy="1630440"/>
            <a:chOff x="19723680" y="4942080"/>
            <a:chExt cx="1630440" cy="1630440"/>
          </a:xfrm>
        </p:grpSpPr>
        <p:pic>
          <p:nvPicPr>
            <p:cNvPr id="380" name="image48.png" descr="image48.png"/>
            <p:cNvPicPr/>
            <p:nvPr/>
          </p:nvPicPr>
          <p:blipFill>
            <a:blip r:embed="rId4"/>
            <a:stretch/>
          </p:blipFill>
          <p:spPr>
            <a:xfrm>
              <a:off x="19891080" y="5118120"/>
              <a:ext cx="1264320" cy="12787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81" name="Кружок"/>
            <p:cNvSpPr/>
            <p:nvPr/>
          </p:nvSpPr>
          <p:spPr>
            <a:xfrm>
              <a:off x="1972368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2" name="Сгруппировать"/>
          <p:cNvGrpSpPr/>
          <p:nvPr/>
        </p:nvGrpSpPr>
        <p:grpSpPr>
          <a:xfrm>
            <a:off x="3773880" y="4938840"/>
            <a:ext cx="1630440" cy="1630440"/>
            <a:chOff x="3773880" y="4938840"/>
            <a:chExt cx="1630440" cy="1630440"/>
          </a:xfrm>
        </p:grpSpPr>
        <p:sp>
          <p:nvSpPr>
            <p:cNvPr id="383" name="Кружок"/>
            <p:cNvSpPr/>
            <p:nvPr/>
          </p:nvSpPr>
          <p:spPr>
            <a:xfrm>
              <a:off x="3773880" y="49388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4" name="image49.png" descr="image49.png"/>
            <p:cNvPicPr/>
            <p:nvPr/>
          </p:nvPicPr>
          <p:blipFill>
            <a:blip r:embed="rId5"/>
            <a:stretch/>
          </p:blipFill>
          <p:spPr>
            <a:xfrm>
              <a:off x="3967560" y="5114520"/>
              <a:ext cx="1242720" cy="12787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5" name="Сгруппировать"/>
          <p:cNvGrpSpPr/>
          <p:nvPr/>
        </p:nvGrpSpPr>
        <p:grpSpPr>
          <a:xfrm>
            <a:off x="11626560" y="4942080"/>
            <a:ext cx="1630440" cy="1630440"/>
            <a:chOff x="11626560" y="4942080"/>
            <a:chExt cx="1630440" cy="1630440"/>
          </a:xfrm>
        </p:grpSpPr>
        <p:sp>
          <p:nvSpPr>
            <p:cNvPr id="386" name="Кружок"/>
            <p:cNvSpPr/>
            <p:nvPr/>
          </p:nvSpPr>
          <p:spPr>
            <a:xfrm>
              <a:off x="1162656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7" name="image50.png" descr="image50.png"/>
            <p:cNvPicPr/>
            <p:nvPr/>
          </p:nvPicPr>
          <p:blipFill>
            <a:blip r:embed="rId6"/>
            <a:stretch/>
          </p:blipFill>
          <p:spPr>
            <a:xfrm>
              <a:off x="11925720" y="5166360"/>
              <a:ext cx="1032120" cy="1182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8" name="Сгруппировать"/>
          <p:cNvGrpSpPr/>
          <p:nvPr/>
        </p:nvGrpSpPr>
        <p:grpSpPr>
          <a:xfrm>
            <a:off x="8019000" y="8587440"/>
            <a:ext cx="1630440" cy="1630440"/>
            <a:chOff x="8019000" y="8587440"/>
            <a:chExt cx="1630440" cy="1630440"/>
          </a:xfrm>
        </p:grpSpPr>
        <p:sp>
          <p:nvSpPr>
            <p:cNvPr id="389" name="Кружок"/>
            <p:cNvSpPr/>
            <p:nvPr/>
          </p:nvSpPr>
          <p:spPr>
            <a:xfrm>
              <a:off x="80190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0" name="image51.png" descr="image51.png"/>
            <p:cNvPicPr/>
            <p:nvPr/>
          </p:nvPicPr>
          <p:blipFill>
            <a:blip r:embed="rId7"/>
            <a:stretch/>
          </p:blipFill>
          <p:spPr>
            <a:xfrm>
              <a:off x="8149680" y="8696520"/>
              <a:ext cx="1445400" cy="14122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91" name="TextBox 2"/>
          <p:cNvSpPr/>
          <p:nvPr/>
        </p:nvSpPr>
        <p:spPr>
          <a:xfrm>
            <a:off x="7282080" y="71654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5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2" name="TextBox 29"/>
          <p:cNvSpPr/>
          <p:nvPr/>
        </p:nvSpPr>
        <p:spPr>
          <a:xfrm>
            <a:off x="14510520" y="670968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6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3" name="TextBox 30"/>
          <p:cNvSpPr/>
          <p:nvPr/>
        </p:nvSpPr>
        <p:spPr>
          <a:xfrm>
            <a:off x="21898800" y="758196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7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4" name="TextBox 31"/>
          <p:cNvSpPr/>
          <p:nvPr/>
        </p:nvSpPr>
        <p:spPr>
          <a:xfrm>
            <a:off x="11445840" y="10866240"/>
            <a:ext cx="1150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8,9,10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5" name="TextBox 32"/>
          <p:cNvSpPr/>
          <p:nvPr/>
        </p:nvSpPr>
        <p:spPr>
          <a:xfrm>
            <a:off x="17881920" y="10862280"/>
            <a:ext cx="154476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11,12,13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-Spray"/>
          <p:cNvSpPr/>
          <p:nvPr/>
        </p:nvSpPr>
        <p:spPr>
          <a:xfrm>
            <a:off x="1402560" y="256824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9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en-US" sz="9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9000" spc="-1" strike="noStrike">
              <a:latin typeface="Arial"/>
            </a:endParaRPr>
          </a:p>
        </p:txBody>
      </p:sp>
      <p:pic>
        <p:nvPicPr>
          <p:cNvPr id="397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98" name="2179"/>
          <p:cNvSpPr/>
          <p:nvPr/>
        </p:nvSpPr>
        <p:spPr>
          <a:xfrm>
            <a:off x="1473840" y="4372560"/>
            <a:ext cx="9032040" cy="75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y-AM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Կոդ՝ </a:t>
            </a:r>
            <a:r>
              <a:rPr b="1" lang="en-US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2197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399" name="КЛУБНАЯ ЦЕНА"/>
          <p:cNvSpPr/>
          <p:nvPr/>
        </p:nvSpPr>
        <p:spPr>
          <a:xfrm>
            <a:off x="1508400" y="834336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Ակումբային գին՝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0" name="РОЗНИЧНАЯ ЦЕНА"/>
          <p:cNvSpPr/>
          <p:nvPr/>
        </p:nvSpPr>
        <p:spPr>
          <a:xfrm>
            <a:off x="1508400" y="9762840"/>
            <a:ext cx="69656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Մանրածախ գին՝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1" name="?? у.е"/>
          <p:cNvSpPr/>
          <p:nvPr/>
        </p:nvSpPr>
        <p:spPr>
          <a:xfrm>
            <a:off x="6828480" y="9642960"/>
            <a:ext cx="312156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պ.մ.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2" name="?? у.е"/>
          <p:cNvSpPr/>
          <p:nvPr/>
        </p:nvSpPr>
        <p:spPr>
          <a:xfrm>
            <a:off x="6828480" y="8170200"/>
            <a:ext cx="233280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12 </a:t>
            </a:r>
            <a:r>
              <a:rPr b="1" lang="ru-RU" sz="3300" spc="-100" strike="noStrike">
                <a:solidFill>
                  <a:srgbClr val="535353"/>
                </a:solidFill>
                <a:latin typeface="Arial"/>
                <a:ea typeface="Arial"/>
              </a:rPr>
              <a:t>պ.մ.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3" name="БОНУСНЫЕ БАЛЛЫ"/>
          <p:cNvSpPr/>
          <p:nvPr/>
        </p:nvSpPr>
        <p:spPr>
          <a:xfrm>
            <a:off x="1101960" y="667836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3300" spc="-100" strike="noStrike">
                <a:solidFill>
                  <a:srgbClr val="33414e"/>
                </a:solidFill>
                <a:latin typeface="Arial"/>
                <a:ea typeface="Arial"/>
              </a:rPr>
              <a:t>Միավորներ՝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4" name="??"/>
          <p:cNvSpPr/>
          <p:nvPr/>
        </p:nvSpPr>
        <p:spPr>
          <a:xfrm>
            <a:off x="6945480" y="6803280"/>
            <a:ext cx="160488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7</a:t>
            </a:r>
            <a:endParaRPr b="0" lang="ru-RU" sz="4500" spc="-1" strike="noStrike">
              <a:latin typeface="Arial"/>
            </a:endParaRPr>
          </a:p>
        </p:txBody>
      </p:sp>
      <p:sp>
        <p:nvSpPr>
          <p:cNvPr id="405" name="Кружок"/>
          <p:cNvSpPr/>
          <p:nvPr/>
        </p:nvSpPr>
        <p:spPr>
          <a:xfrm>
            <a:off x="6558480" y="6603120"/>
            <a:ext cx="1069200" cy="1069200"/>
          </a:xfrm>
          <a:prstGeom prst="ellipse">
            <a:avLst/>
          </a:prstGeom>
          <a:noFill/>
          <a:ln w="38160">
            <a:solidFill>
              <a:srgbClr val="ff5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7" name="" descr=""/>
          <p:cNvPicPr/>
          <p:nvPr/>
        </p:nvPicPr>
        <p:blipFill>
          <a:blip r:embed="rId2"/>
          <a:stretch/>
        </p:blipFill>
        <p:spPr>
          <a:xfrm>
            <a:off x="14376600" y="2274480"/>
            <a:ext cx="6683400" cy="978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D-Spray"/>
          <p:cNvSpPr/>
          <p:nvPr/>
        </p:nvSpPr>
        <p:spPr>
          <a:xfrm>
            <a:off x="691200" y="-65880"/>
            <a:ext cx="8731440" cy="288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y-AM" sz="9000" spc="-1" strike="noStrike">
                <a:solidFill>
                  <a:srgbClr val="ff644e"/>
                </a:solidFill>
                <a:latin typeface="Arial"/>
                <a:ea typeface="Arial"/>
              </a:rPr>
              <a:t>Գրականություն </a:t>
            </a:r>
            <a:endParaRPr b="0" lang="ru-RU" sz="9000" spc="-1" strike="noStrike">
              <a:latin typeface="Arial"/>
            </a:endParaRPr>
          </a:p>
        </p:txBody>
      </p:sp>
      <p:sp>
        <p:nvSpPr>
          <p:cNvPr id="409" name="TextBox 2"/>
          <p:cNvSpPr/>
          <p:nvPr/>
        </p:nvSpPr>
        <p:spPr>
          <a:xfrm>
            <a:off x="762480" y="2311920"/>
            <a:ext cx="11596320" cy="1014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Koolman J., Röhm K.H., Wirth J. Taschenatlas der Biochemie. German: Thieme, 2003.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"/>
              </a:rPr>
              <a:t>https://faculty.ksu.edu.sa/sites/default/files/color_atlas_of_biochemistry_2nd_ed.pdf</a:t>
            </a:r>
            <a:r>
              <a:rPr b="0" lang="en-US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Ultraviolet Radiation: How it Affects Life on Earth. </a:t>
            </a:r>
            <a:r>
              <a:rPr b="0" lang="en-US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"/>
              </a:rPr>
              <a:t>https://earthobservatory.nasa.gov/features/UVB/uvb_radiation3.php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Claire E. Williams, Elizabeth A. Williams, Bernard M. Corfe. Rate of change of circulating 25-hydroxyvitamin D following sublingual and capsular vitamin D preparations. European Journal of Clinical Nutrition. 23 September 2019. </a:t>
            </a:r>
            <a:r>
              <a:rPr b="0" lang="en-US" sz="22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https://pubmed.ncbi.nlm.nih.gov/31548595/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Holick MF. The vitamin D deficiency pandemic: Approaches for diagnosis, treatment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and prevention. Rev Endocr Metab Disord. 2017 Jun;18(2):153-165.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doi: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10.1007/s11154-017-9424-1. PMID: 28516265.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4"/>
              </a:rPr>
              <a:t>https://pubmed.ncbi.nlm.nih.gov/28516265/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Lerchbaum E, Obermayer-Pietsch B. Vitamin D and fertility: a systematic review.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Eur J Endocrinol. 2012 May;166(5):765-78. doi: 10.1530/EJE-11-0984. Epub 2012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Jan 24. PMID: 22275473.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5"/>
              </a:rPr>
              <a:t>https://pubmed.ncbi.nlm.nih.gov/22275473/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Kaviani M, Nikooyeh B, Zand H, Yaghmaei P, Neyestani TR. Effects of vitamin D supplementation on depression and some involved neurotransmitters. J Affect Disord. 2020 May 15;269:28-35. doi: 10.1016/j.jad.2020.03.029. Epub 2020 Mar 13. PMID: 32217340.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6"/>
              </a:rPr>
              <a:t>https://pubmed.ncbi.nlm.nih.gov/32217340/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Ginde AA, Mansbach JM, Camargo CA Jr. Association between serum 25-hydroxyvitamin D level and upper respiratory tract infection in the Third National Health and Nutrition Examination Survey. Arch Intern Med. 2009 Feb 23;169(4):384-90. doi: 10.1001/archinternmed.2008.560. PMID: 19237723; PMCID: PMC3447082.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7"/>
              </a:rPr>
              <a:t>https://www.ncbi.nlm.nih.gov/pmc/articles/PMC3447082/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10" name="TextBox 3"/>
          <p:cNvSpPr/>
          <p:nvPr/>
        </p:nvSpPr>
        <p:spPr>
          <a:xfrm>
            <a:off x="12897720" y="2141280"/>
            <a:ext cx="11257200" cy="1148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Giovannucci E, Liu Y, Hollis BW, Rimm EB. 25-hydroxyvitamin D and risk of myocardial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infarction in men: a prospective study. Arch Intern Med. 2008 Jun 9;168(11):1174-80. doi:10.1001/archinte.168.11.1174.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PMID: 18541825; PMCID: PMC3719391.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8"/>
              </a:rPr>
              <a:t>https://pubmed.ncbi.nlm.nih.gov/18541825/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Dobnig H, Fischer JE, Wellnitz B, Seelhorst U, Boehm BO, März W. Low vitamin d levels predict stroke in patients referred to coronary angiography. Stroke. 2008 Sep;39(9):2611-3. doi: 10.1161/STROKEAHA.107.513655. Epub 2008 Jul 17. PMID: 18635847.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9"/>
              </a:rPr>
              <a:t>https://pubmed.ncbi.nlm.nih.gov/18635847/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März W, Wellnitz B, Seelhorst U, Fahrleitner-Pammer A, Dimai HP, Boehm BO, Dobnig H. Association of vitamin D deficiency with heart failure and sudden cardiac death in a large cross-sectional study of patients referred for coronary angiography.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 Clin Endocrinol Metab. 2008 Oct;93(10):3927-35. doi: 10.1210/jc.2008-0784. Epub 2008 Aug 5. PMID: 18682515.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0"/>
              </a:rPr>
              <a:t>https://pubmed.ncbi.nlm.nih.gov/18682515/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Boonen S, Lips P, Bouillon R, Bischoff-Ferrari HA, Vanderschueren D, Haentjens P. Need for additional calcium to reduce the risk of hip fracture with vitamin d supplementation: evidence from a comparative metaanalysis of randomized controlled trials. J Clin Endocrinol Metab. 2007 Apr;92(4):1415-23. doi: 10.1210/jc.2006-1404. Epub 2007 Jan 30. PMID: 17264183.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1"/>
              </a:rPr>
              <a:t>https://pubmed.ncbi.nlm.nih.gov/17264183/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Willett WC, Wong JB, Stuck AE, Staehelin HB, Orav EJ, Thoma A, Kiel DP, Henschkowski J. Prevention of nonvertebral fractures with oral vitamin D and dose dependency: a meta-analysis of randomized controlled trials. Arch Intern Med. 2009 Mar 23;169(6):551-61. doi: 10.1001/archinternmed.2008.600. PMID: 19307517.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2"/>
              </a:rPr>
              <a:t>https://pubmed.ncbi.nlm.nih.gov/19307517/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Dawson-Hughes B, Staehelin HB, Orav JE, Stuck AE, Theiler R, Wong JB, Egli A, Kiel DP, Henschkowski J. Fall prevention with supplemental and active forms of vitamin D: a meta-analysis of randomised controlled trials. BMJ. 2009 Oct 1;339:b3692. doi: 10.1136/bmj.b3692. PMID: 19797342; PMCID: PMC2755728.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3"/>
              </a:rPr>
              <a:t>https://pubmed.ncbi.nlm.nih.gov/19797342/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411" name="image7.png" descr="image7.png"/>
          <p:cNvPicPr/>
          <p:nvPr/>
        </p:nvPicPr>
        <p:blipFill>
          <a:blip r:embed="rId14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12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52.png" descr="image52.png"/>
          <p:cNvPicPr/>
          <p:nvPr/>
        </p:nvPicPr>
        <p:blipFill>
          <a:blip r:embed="rId1"/>
          <a:stretch/>
        </p:blipFill>
        <p:spPr>
          <a:xfrm>
            <a:off x="10326960" y="1219284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414" name="D-Spray"/>
          <p:cNvSpPr/>
          <p:nvPr/>
        </p:nvSpPr>
        <p:spPr>
          <a:xfrm>
            <a:off x="4705920" y="3561120"/>
            <a:ext cx="14970600" cy="273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D-Spray</a:t>
            </a: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 2000</a:t>
            </a:r>
            <a:endParaRPr b="0" lang="ru-RU" sz="17000" spc="-1" strike="noStrike">
              <a:latin typeface="Arial"/>
            </a:endParaRPr>
          </a:p>
        </p:txBody>
      </p:sp>
      <p:sp>
        <p:nvSpPr>
          <p:cNvPr id="415" name="Лучи здоровья"/>
          <p:cNvSpPr/>
          <p:nvPr/>
        </p:nvSpPr>
        <p:spPr>
          <a:xfrm>
            <a:off x="4383720" y="6559920"/>
            <a:ext cx="15615720" cy="192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1700" spc="-1" strike="noStrike">
                <a:solidFill>
                  <a:srgbClr val="ffffff"/>
                </a:solidFill>
                <a:latin typeface="Arial"/>
                <a:ea typeface="Arial"/>
              </a:rPr>
              <a:t>Առողջության շողեր </a:t>
            </a:r>
            <a:endParaRPr b="0" lang="ru-RU" sz="1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6.png" descr="image6.png"/>
          <p:cNvPicPr/>
          <p:nvPr/>
        </p:nvPicPr>
        <p:blipFill>
          <a:blip r:embed="rId1"/>
          <a:srcRect l="24338" t="0" r="18932" b="0"/>
          <a:stretch/>
        </p:blipFill>
        <p:spPr>
          <a:xfrm rot="21455400">
            <a:off x="8079120" y="2775960"/>
            <a:ext cx="19563480" cy="19399320"/>
          </a:xfrm>
          <a:prstGeom prst="rect">
            <a:avLst/>
          </a:prstGeom>
          <a:ln w="12700">
            <a:noFill/>
          </a:ln>
        </p:spPr>
      </p:pic>
      <p:pic>
        <p:nvPicPr>
          <p:cNvPr id="178" name="image8.png" descr="image8.png"/>
          <p:cNvPicPr/>
          <p:nvPr/>
        </p:nvPicPr>
        <p:blipFill>
          <a:blip r:embed="rId2"/>
          <a:stretch/>
        </p:blipFill>
        <p:spPr>
          <a:xfrm flipH="1" rot="17398200">
            <a:off x="12846960" y="1460160"/>
            <a:ext cx="8817840" cy="2315520"/>
          </a:xfrm>
          <a:prstGeom prst="rect">
            <a:avLst/>
          </a:prstGeom>
          <a:ln w="12700">
            <a:noFill/>
          </a:ln>
        </p:spPr>
      </p:pic>
      <p:pic>
        <p:nvPicPr>
          <p:cNvPr id="179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8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81" name="Витамин D регулирует все процессы в организме*"/>
          <p:cNvSpPr/>
          <p:nvPr/>
        </p:nvSpPr>
        <p:spPr>
          <a:xfrm>
            <a:off x="1417320" y="186120"/>
            <a:ext cx="15678000" cy="396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644e"/>
                </a:solidFill>
                <a:latin typeface="Arial"/>
                <a:ea typeface="Arial"/>
              </a:rPr>
              <a:t>ՎԻՏԱՄԻՆ </a:t>
            </a:r>
            <a:r>
              <a:rPr b="1" lang="en-US" sz="8000" spc="-1" strike="noStrike">
                <a:solidFill>
                  <a:srgbClr val="ff644e"/>
                </a:solidFill>
                <a:latin typeface="Arial"/>
                <a:ea typeface="Arial"/>
              </a:rPr>
              <a:t>D</a:t>
            </a:r>
            <a:r>
              <a:rPr b="1" lang="en-US" sz="8000" spc="-1" strike="noStrike" baseline="-25000">
                <a:solidFill>
                  <a:srgbClr val="ff644e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e1343e"/>
                </a:solidFill>
                <a:latin typeface="Arial"/>
                <a:ea typeface="Arial"/>
              </a:rPr>
              <a:t> </a:t>
            </a:r>
            <a:r>
              <a:rPr b="1" lang="hy-AM" sz="8000" spc="-1" strike="noStrike">
                <a:solidFill>
                  <a:srgbClr val="363f47"/>
                </a:solidFill>
                <a:latin typeface="Arial"/>
                <a:ea typeface="Arial"/>
              </a:rPr>
              <a:t>Կարգավորում է օրգանիզմի բազմաթիվ գործընթացներ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182" name="задерживаются городской пылью, смогом и облаками"/>
          <p:cNvSpPr/>
          <p:nvPr/>
        </p:nvSpPr>
        <p:spPr>
          <a:xfrm>
            <a:off x="14146920" y="10011960"/>
            <a:ext cx="7206120" cy="207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hy-AM" sz="4000" spc="-1" strike="noStrike">
                <a:solidFill>
                  <a:srgbClr val="363f47"/>
                </a:solidFill>
                <a:latin typeface="Arial"/>
                <a:ea typeface="Arial"/>
              </a:rPr>
              <a:t>Չեզոքանում են  քաղաքի աղտոտվածությունից   փոշուց և  ծխից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3" name="Витамин D сложно в достаточном количестве получить из пищи"/>
          <p:cNvSpPr/>
          <p:nvPr/>
        </p:nvSpPr>
        <p:spPr>
          <a:xfrm>
            <a:off x="3202920" y="8099280"/>
            <a:ext cx="6466320" cy="2734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ff644e"/>
                </a:solidFill>
                <a:latin typeface="Arial"/>
                <a:ea typeface="Arial"/>
              </a:rPr>
              <a:t>Վիտամին  D-ն  դժվար է </a:t>
            </a:r>
            <a:br/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արհրաժեշտ քանակությամբ ստանալ սննդի միջոցով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4" name="Организм синтезирует его самостоятельно под воздействием солнечных лучей"/>
          <p:cNvSpPr/>
          <p:nvPr/>
        </p:nvSpPr>
        <p:spPr>
          <a:xfrm>
            <a:off x="3202920" y="5088600"/>
            <a:ext cx="8953920" cy="207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Արևի ճառագայթների ազդեցության տակ օրգանիզմն այն ինքն է ինքնուրույն սինթեզում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85" name="image8.png" descr="image8.png"/>
          <p:cNvPicPr/>
          <p:nvPr/>
        </p:nvPicPr>
        <p:blipFill>
          <a:blip r:embed="rId4"/>
          <a:stretch/>
        </p:blipFill>
        <p:spPr>
          <a:xfrm flipH="1" rot="17398200">
            <a:off x="15280200" y="1540080"/>
            <a:ext cx="8819640" cy="2316240"/>
          </a:xfrm>
          <a:prstGeom prst="rect">
            <a:avLst/>
          </a:prstGeom>
          <a:ln w="12700">
            <a:noFill/>
          </a:ln>
        </p:spPr>
      </p:pic>
      <p:pic>
        <p:nvPicPr>
          <p:cNvPr id="186" name="image8.png" descr="image8.png"/>
          <p:cNvPicPr/>
          <p:nvPr/>
        </p:nvPicPr>
        <p:blipFill>
          <a:blip r:embed="rId5"/>
          <a:stretch/>
        </p:blipFill>
        <p:spPr>
          <a:xfrm flipH="1" rot="17398200">
            <a:off x="17998920" y="1643400"/>
            <a:ext cx="8638560" cy="2268720"/>
          </a:xfrm>
          <a:prstGeom prst="rect">
            <a:avLst/>
          </a:prstGeom>
          <a:ln w="12700">
            <a:noFill/>
          </a:ln>
        </p:spPr>
      </p:pic>
      <p:pic>
        <p:nvPicPr>
          <p:cNvPr id="187" name="image9.png" descr="image9.png"/>
          <p:cNvPicPr/>
          <p:nvPr/>
        </p:nvPicPr>
        <p:blipFill>
          <a:blip r:embed="rId6"/>
          <a:stretch/>
        </p:blipFill>
        <p:spPr>
          <a:xfrm>
            <a:off x="1161000" y="8524800"/>
            <a:ext cx="1572120" cy="1562760"/>
          </a:xfrm>
          <a:prstGeom prst="rect">
            <a:avLst/>
          </a:prstGeom>
          <a:ln w="12700">
            <a:noFill/>
          </a:ln>
        </p:spPr>
      </p:pic>
      <p:pic>
        <p:nvPicPr>
          <p:cNvPr id="188" name="image10.png" descr="image10.png"/>
          <p:cNvPicPr/>
          <p:nvPr/>
        </p:nvPicPr>
        <p:blipFill>
          <a:blip r:embed="rId7"/>
          <a:stretch/>
        </p:blipFill>
        <p:spPr>
          <a:xfrm>
            <a:off x="965520" y="5182920"/>
            <a:ext cx="1887120" cy="1887120"/>
          </a:xfrm>
          <a:prstGeom prst="rect">
            <a:avLst/>
          </a:prstGeom>
          <a:ln w="12700">
            <a:noFill/>
          </a:ln>
        </p:spPr>
      </p:pic>
      <p:sp>
        <p:nvSpPr>
          <p:cNvPr id="189" name="До 50% UV лучей"/>
          <p:cNvSpPr/>
          <p:nvPr/>
        </p:nvSpPr>
        <p:spPr>
          <a:xfrm>
            <a:off x="13839480" y="7433280"/>
            <a:ext cx="9696240" cy="2734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hy-AM" sz="4000" spc="-1" strike="noStrike">
                <a:solidFill>
                  <a:srgbClr val="ff644e"/>
                </a:solidFill>
                <a:latin typeface="Arial"/>
                <a:ea typeface="Arial"/>
              </a:rPr>
              <a:t>Մինչև </a:t>
            </a:r>
            <a:r>
              <a:rPr b="1" lang="hy-AM" sz="12000" spc="-1" strike="noStrike">
                <a:solidFill>
                  <a:srgbClr val="ff644e"/>
                </a:solidFill>
                <a:latin typeface="Arial"/>
                <a:ea typeface="Arial"/>
              </a:rPr>
              <a:t>50% U</a:t>
            </a:r>
            <a:r>
              <a:rPr b="1" lang="en-US" sz="12000" spc="-1" strike="noStrike">
                <a:solidFill>
                  <a:srgbClr val="ff644e"/>
                </a:solidFill>
                <a:latin typeface="Arial"/>
                <a:ea typeface="Arial"/>
              </a:rPr>
              <a:t>v</a:t>
            </a:r>
            <a:r>
              <a:rPr b="1" lang="en-US" sz="4000" spc="-1" strike="noStrike">
                <a:solidFill>
                  <a:srgbClr val="ff644e"/>
                </a:solidFill>
                <a:latin typeface="Arial"/>
                <a:ea typeface="Arial"/>
              </a:rPr>
              <a:t>արևի ճառագայթները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90" name="TextBox 25"/>
          <p:cNvSpPr/>
          <p:nvPr/>
        </p:nvSpPr>
        <p:spPr>
          <a:xfrm>
            <a:off x="16849440" y="2189520"/>
            <a:ext cx="41112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500" spc="-1" strike="noStrike">
                <a:solidFill>
                  <a:srgbClr val="363f47"/>
                </a:solidFill>
                <a:latin typeface="Arial"/>
                <a:ea typeface="Arial"/>
              </a:rPr>
              <a:t>1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Согласно последним исследованиям, недостаток витамина D выявляется глобально во всем мире, даже в солнечных странах"/>
          <p:cNvSpPr/>
          <p:nvPr/>
        </p:nvSpPr>
        <p:spPr>
          <a:xfrm>
            <a:off x="1417320" y="35640"/>
            <a:ext cx="22295520" cy="4366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700" spc="-1" strike="noStrike">
                <a:solidFill>
                  <a:srgbClr val="363f47"/>
                </a:solidFill>
                <a:latin typeface="Arial"/>
                <a:ea typeface="Arial"/>
              </a:rPr>
              <a:t>Համաձայն վերջերս կատարված հետազոտությունների՝ ողջ աշխարհում,անգամ արևոտ երկրներում , հաստատված է  </a:t>
            </a:r>
            <a:r>
              <a:rPr b="1" lang="ru-RU" sz="6700" spc="-1" strike="noStrike">
                <a:solidFill>
                  <a:srgbClr val="ff644e"/>
                </a:solidFill>
                <a:latin typeface="Arial"/>
                <a:ea typeface="Arial"/>
              </a:rPr>
              <a:t>վիտամին </a:t>
            </a:r>
            <a:r>
              <a:rPr b="1" lang="en-US" sz="6700" spc="-1" strike="noStrike">
                <a:solidFill>
                  <a:srgbClr val="fd7042"/>
                </a:solidFill>
                <a:latin typeface="Arial"/>
                <a:ea typeface="Arial"/>
              </a:rPr>
              <a:t>D</a:t>
            </a:r>
            <a:r>
              <a:rPr b="1" lang="en-US" sz="6700" spc="-1" strike="noStrike" baseline="-25000">
                <a:solidFill>
                  <a:srgbClr val="fd7042"/>
                </a:solidFill>
                <a:latin typeface="Arial"/>
                <a:ea typeface="Arial"/>
              </a:rPr>
              <a:t>3</a:t>
            </a:r>
            <a:r>
              <a:rPr b="1" lang="hy-AM" sz="6700" spc="-1" strike="noStrike" baseline="-25000">
                <a:solidFill>
                  <a:srgbClr val="fd7042"/>
                </a:solidFill>
                <a:latin typeface="Arial"/>
                <a:ea typeface="Arial"/>
              </a:rPr>
              <a:t>-</a:t>
            </a:r>
            <a:r>
              <a:rPr b="1" lang="hy-AM" sz="6700" spc="-1" strike="noStrike">
                <a:solidFill>
                  <a:srgbClr val="fd7042"/>
                </a:solidFill>
                <a:latin typeface="Arial"/>
                <a:ea typeface="Arial"/>
              </a:rPr>
              <a:t> ի անբավարարություն։</a:t>
            </a:r>
            <a:endParaRPr b="0" lang="ru-RU" sz="6700" spc="-1" strike="noStrike">
              <a:latin typeface="Arial"/>
            </a:endParaRPr>
          </a:p>
        </p:txBody>
      </p:sp>
      <p:pic>
        <p:nvPicPr>
          <p:cNvPr id="192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9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4" name="Процент взрослого населения с дефицитом (ниже 25 нмоль/л) или недостаточностью (менее 50 нмоль/л) витамина D3"/>
          <p:cNvSpPr/>
          <p:nvPr/>
        </p:nvSpPr>
        <p:spPr>
          <a:xfrm>
            <a:off x="1407240" y="9300960"/>
            <a:ext cx="3808440" cy="2296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y-AM" sz="2000" spc="-1" strike="noStrike">
                <a:solidFill>
                  <a:srgbClr val="36414d"/>
                </a:solidFill>
                <a:latin typeface="Arial"/>
                <a:ea typeface="Arial"/>
              </a:rPr>
              <a:t>Վիտամին </a:t>
            </a:r>
            <a:r>
              <a:rPr b="0" lang="en-US" sz="2000" spc="-1" strike="noStrike">
                <a:solidFill>
                  <a:srgbClr val="36414d"/>
                </a:solidFill>
                <a:latin typeface="Arial"/>
                <a:ea typeface="Arial"/>
              </a:rPr>
              <a:t>D3-</a:t>
            </a:r>
            <a:r>
              <a:rPr b="0" lang="hy-AM" sz="2000" spc="-1" strike="noStrike">
                <a:solidFill>
                  <a:srgbClr val="36414d"/>
                </a:solidFill>
                <a:latin typeface="Arial"/>
                <a:ea typeface="Arial"/>
              </a:rPr>
              <a:t>ի անբավարարություն (25 նմոլ/լ-ից ցածր) կամ անբավարարություն (50 նմոլ/լ-ից պակաս) չափահաս բնակչության տոկոսը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5" name="Прямоугольник"/>
          <p:cNvSpPr/>
          <p:nvPr/>
        </p:nvSpPr>
        <p:spPr>
          <a:xfrm>
            <a:off x="-1092240" y="9300960"/>
            <a:ext cx="6562080" cy="2460240"/>
          </a:xfrm>
          <a:prstGeom prst="rect">
            <a:avLst/>
          </a:prstGeom>
          <a:noFill/>
          <a:ln w="25400">
            <a:solidFill>
              <a:srgbClr val="ff644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Дефицит"/>
          <p:cNvSpPr/>
          <p:nvPr/>
        </p:nvSpPr>
        <p:spPr>
          <a:xfrm>
            <a:off x="2042280" y="5121720"/>
            <a:ext cx="2802960" cy="57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36414d"/>
                </a:solidFill>
                <a:latin typeface="Arial"/>
                <a:ea typeface="Arial"/>
              </a:rPr>
              <a:t>ԴԵՖԻՑԻՏ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97" name="Прямоугольник"/>
          <p:cNvSpPr/>
          <p:nvPr/>
        </p:nvSpPr>
        <p:spPr>
          <a:xfrm>
            <a:off x="1445400" y="5194800"/>
            <a:ext cx="415080" cy="425160"/>
          </a:xfrm>
          <a:prstGeom prst="rect">
            <a:avLst/>
          </a:prstGeom>
          <a:solidFill>
            <a:srgbClr val="cf494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Прямоугольник"/>
          <p:cNvSpPr/>
          <p:nvPr/>
        </p:nvSpPr>
        <p:spPr>
          <a:xfrm>
            <a:off x="1445400" y="5860440"/>
            <a:ext cx="415080" cy="425160"/>
          </a:xfrm>
          <a:prstGeom prst="rect">
            <a:avLst/>
          </a:prstGeom>
          <a:solidFill>
            <a:srgbClr val="e3c456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Недостаток"/>
          <p:cNvSpPr/>
          <p:nvPr/>
        </p:nvSpPr>
        <p:spPr>
          <a:xfrm>
            <a:off x="2042280" y="5787360"/>
            <a:ext cx="3427560" cy="57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ru-RU" sz="2200" spc="-1" strike="noStrike">
                <a:solidFill>
                  <a:srgbClr val="36414d"/>
                </a:solidFill>
                <a:latin typeface="Arial"/>
                <a:ea typeface="Arial"/>
              </a:rPr>
              <a:t>ԱՆԲԱՎԱՐԱՐՈՒԹՅՈՒՆ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00" name="Процент взрослого населения с дефицитом (ниже 25 нмоль/л) или недостаточностью (менее 50 нмоль/л) витамина D3_0"/>
          <p:cNvSpPr/>
          <p:nvPr/>
        </p:nvSpPr>
        <p:spPr>
          <a:xfrm>
            <a:off x="6840000" y="1167948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Ավստրիա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1" name="Процент взрослого населения с дефицитом (ниже 25 нмоль/л) или недостаточностью (менее 50 нмоль/л) витамина D3_1"/>
          <p:cNvSpPr/>
          <p:nvPr/>
        </p:nvSpPr>
        <p:spPr>
          <a:xfrm>
            <a:off x="9216000" y="11656800"/>
            <a:ext cx="216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Ֆրանսիա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2" name="Процент взрослого населения с дефицитом (ниже 25 нмоль/л) или недостаточностью (менее 50 нмоль/л) витамина D3_2"/>
          <p:cNvSpPr/>
          <p:nvPr/>
        </p:nvSpPr>
        <p:spPr>
          <a:xfrm>
            <a:off x="11376000" y="1165680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Գերմանիա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3" name="Процент взрослого населения с дефицитом (ниже 25 нмоль/л) или недостаточностью (менее 50 нмоль/л) витамина D3_3"/>
          <p:cNvSpPr/>
          <p:nvPr/>
        </p:nvSpPr>
        <p:spPr>
          <a:xfrm>
            <a:off x="13572000" y="1165680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Հոլանդիա 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4" name="Процент взрослого населения с дефицитом (ниже 25 нмоль/л) или недостаточностью (менее 50 нмоль/л) витамина D3_4"/>
          <p:cNvSpPr/>
          <p:nvPr/>
        </p:nvSpPr>
        <p:spPr>
          <a:xfrm>
            <a:off x="15840000" y="1165680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Իսպանիա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5" name="Процент взрослого населения с дефицитом (ниже 25 нмоль/л) или недостаточностью (менее 50 нмоль/л) витамина D3_5"/>
          <p:cNvSpPr/>
          <p:nvPr/>
        </p:nvSpPr>
        <p:spPr>
          <a:xfrm>
            <a:off x="18108000" y="1165680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Թուրքիա</a:t>
            </a:r>
            <a:endParaRPr b="0" lang="hy-AM" sz="1800" spc="-1" strike="noStrike">
              <a:latin typeface="Arial"/>
              <a:ea typeface="Arial"/>
            </a:endParaRPr>
          </a:p>
        </p:txBody>
      </p:sp>
      <p:sp>
        <p:nvSpPr>
          <p:cNvPr id="206" name="Процент взрослого населения с дефицитом (ниже 25 нмоль/л) или недостаточностью (менее 50 нмоль/л) витамина D3_6"/>
          <p:cNvSpPr/>
          <p:nvPr/>
        </p:nvSpPr>
        <p:spPr>
          <a:xfrm>
            <a:off x="20340000" y="11656800"/>
            <a:ext cx="2340000" cy="3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/>
            <a:r>
              <a:rPr b="0" lang="hy-AM" sz="1800" spc="-1" strike="noStrike">
                <a:solidFill>
                  <a:srgbClr val="36414d"/>
                </a:solidFill>
                <a:latin typeface="Arial"/>
                <a:ea typeface="Arial"/>
              </a:rPr>
              <a:t>Ռուսաստան</a:t>
            </a:r>
            <a:endParaRPr b="0" lang="hy-AM" sz="1800" spc="-1" strike="noStrike">
              <a:latin typeface="Arial"/>
              <a:ea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2"/>
          <a:stretch/>
        </p:blipFill>
        <p:spPr>
          <a:xfrm>
            <a:off x="6597000" y="5218200"/>
            <a:ext cx="16035120" cy="646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09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0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/>
          <p:nvPr/>
        </p:nvSpPr>
        <p:spPr>
          <a:xfrm>
            <a:off x="477000" y="1132200"/>
            <a:ext cx="10822320" cy="4122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spcBef>
                <a:spcPts val="1500"/>
              </a:spcBef>
              <a:tabLst>
                <a:tab algn="l" pos="0"/>
              </a:tabLst>
            </a:pPr>
            <a:r>
              <a:rPr b="1" lang="hy-AM" sz="4000" spc="-1" strike="noStrike">
                <a:solidFill>
                  <a:srgbClr val="ff644e"/>
                </a:solidFill>
                <a:latin typeface="Arial"/>
                <a:ea typeface="Arial"/>
              </a:rPr>
              <a:t>Բոլոր օրգանների և համակարգերի լիարժեք աշխատանքի համար վիտամին </a:t>
            </a:r>
            <a:r>
              <a:rPr b="1" lang="en-US" sz="4000" spc="-1" strike="noStrike">
                <a:solidFill>
                  <a:srgbClr val="ff644e"/>
                </a:solidFill>
                <a:latin typeface="Arial"/>
                <a:ea typeface="Arial"/>
              </a:rPr>
              <a:t>D</a:t>
            </a:r>
            <a:r>
              <a:rPr b="1" lang="hy-AM" sz="4000" spc="-1" strike="noStrike">
                <a:solidFill>
                  <a:srgbClr val="ff644e"/>
                </a:solidFill>
                <a:latin typeface="Arial"/>
                <a:ea typeface="Arial"/>
              </a:rPr>
              <a:t>-</a:t>
            </a:r>
            <a:r>
              <a:rPr b="1" lang="en-US" sz="4000" spc="-1" strike="noStrike">
                <a:solidFill>
                  <a:srgbClr val="ff644e"/>
                </a:solidFill>
                <a:latin typeface="Arial"/>
                <a:ea typeface="Arial"/>
              </a:rPr>
              <a:t>3-</a:t>
            </a:r>
            <a:r>
              <a:rPr b="1" lang="hy-AM" sz="4000" spc="-1" strike="noStrike">
                <a:solidFill>
                  <a:srgbClr val="ff644e"/>
                </a:solidFill>
                <a:latin typeface="Arial"/>
                <a:ea typeface="Arial"/>
              </a:rPr>
              <a:t>ը պետք է ոչ միայն բավարար քանակությամբ ներթափանցի օրգանիզմ, այլև հնարավորինս լավ  յուրացվի :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1" name="В составе спрея — МСT- жирные кислоты которые способствуют более быстрому и естественному усвоению Витамина D"/>
          <p:cNvSpPr/>
          <p:nvPr/>
        </p:nvSpPr>
        <p:spPr>
          <a:xfrm>
            <a:off x="1433880" y="6055560"/>
            <a:ext cx="11986920" cy="5131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363f47"/>
                </a:solidFill>
                <a:latin typeface="Arial"/>
                <a:ea typeface="Arial"/>
              </a:rPr>
              <a:t>Սփրեի բաղադրությունը— </a:t>
            </a:r>
            <a:br/>
            <a:r>
              <a:rPr b="1" lang="en-US" sz="6000" spc="-1" strike="noStrike">
                <a:solidFill>
                  <a:srgbClr val="363f47"/>
                </a:solidFill>
                <a:latin typeface="Arial"/>
                <a:ea typeface="Arial"/>
              </a:rPr>
              <a:t>MCT </a:t>
            </a:r>
            <a:r>
              <a:rPr b="1" lang="hy-AM" sz="6000" spc="-1" strike="noStrike">
                <a:solidFill>
                  <a:srgbClr val="363f47"/>
                </a:solidFill>
                <a:latin typeface="Arial"/>
                <a:ea typeface="Arial"/>
              </a:rPr>
              <a:t>ճարպաթթուներ, որոնք նպաստում են վիտամին </a:t>
            </a:r>
            <a:r>
              <a:rPr b="1" lang="en-US" sz="6000" spc="-1" strike="noStrike">
                <a:solidFill>
                  <a:srgbClr val="363f47"/>
                </a:solidFill>
                <a:latin typeface="Arial"/>
                <a:ea typeface="Arial"/>
              </a:rPr>
              <a:t>D</a:t>
            </a:r>
            <a:r>
              <a:rPr b="1" lang="hy-AM" sz="6000" spc="-1" strike="noStrike">
                <a:solidFill>
                  <a:srgbClr val="363f47"/>
                </a:solidFill>
                <a:latin typeface="Arial"/>
                <a:ea typeface="Arial"/>
              </a:rPr>
              <a:t>-</a:t>
            </a:r>
            <a:r>
              <a:rPr b="1" lang="en-US" sz="6000" spc="-1" strike="noStrike">
                <a:solidFill>
                  <a:srgbClr val="363f47"/>
                </a:solidFill>
                <a:latin typeface="Arial"/>
                <a:ea typeface="Arial"/>
              </a:rPr>
              <a:t>3-</a:t>
            </a:r>
            <a:r>
              <a:rPr b="1" lang="hy-AM" sz="6000" spc="-1" strike="noStrike">
                <a:solidFill>
                  <a:srgbClr val="363f47"/>
                </a:solidFill>
                <a:latin typeface="Arial"/>
                <a:ea typeface="Arial"/>
              </a:rPr>
              <a:t>ի ավելի արագ և բնական կլանմանը։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12" name="image11.png" descr="image11.png"/>
          <p:cNvPicPr/>
          <p:nvPr/>
        </p:nvPicPr>
        <p:blipFill>
          <a:blip r:embed="rId2"/>
          <a:stretch/>
        </p:blipFill>
        <p:spPr>
          <a:xfrm>
            <a:off x="13616280" y="1476000"/>
            <a:ext cx="10219320" cy="10938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Сгруппировать"/>
          <p:cNvGrpSpPr/>
          <p:nvPr/>
        </p:nvGrpSpPr>
        <p:grpSpPr>
          <a:xfrm>
            <a:off x="9421560" y="342720"/>
            <a:ext cx="14644800" cy="18793440"/>
            <a:chOff x="9421560" y="342720"/>
            <a:chExt cx="14644800" cy="18793440"/>
          </a:xfrm>
        </p:grpSpPr>
        <p:pic>
          <p:nvPicPr>
            <p:cNvPr id="214" name="image13.png" descr="image13.png"/>
            <p:cNvPicPr/>
            <p:nvPr/>
          </p:nvPicPr>
          <p:blipFill>
            <a:blip r:embed="rId1"/>
            <a:stretch/>
          </p:blipFill>
          <p:spPr>
            <a:xfrm>
              <a:off x="18300600" y="2096280"/>
              <a:ext cx="5765760" cy="17039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15" name="image14.png" descr="image14.png"/>
            <p:cNvPicPr/>
            <p:nvPr/>
          </p:nvPicPr>
          <p:blipFill>
            <a:blip r:embed="rId2">
              <a:alphaModFix amt="76000"/>
            </a:blip>
            <a:stretch/>
          </p:blipFill>
          <p:spPr>
            <a:xfrm flipH="1">
              <a:off x="9421560" y="342720"/>
              <a:ext cx="9999360" cy="69865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16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1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8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/>
          <p:nvPr/>
        </p:nvSpPr>
        <p:spPr>
          <a:xfrm>
            <a:off x="1417320" y="6761160"/>
            <a:ext cx="14646240" cy="726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Форма спрея — эффективный способ доставки витамина"/>
          <p:cNvSpPr/>
          <p:nvPr/>
        </p:nvSpPr>
        <p:spPr>
          <a:xfrm>
            <a:off x="1417320" y="1906200"/>
            <a:ext cx="11295360" cy="2337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Հարմարավետ սփրեի տեսքով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20" name="Эффективность жирорастворимой формы витамина в виде спрея клинически доказана*"/>
          <p:cNvSpPr/>
          <p:nvPr/>
        </p:nvSpPr>
        <p:spPr>
          <a:xfrm>
            <a:off x="1163880" y="8628120"/>
            <a:ext cx="13439520" cy="311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fcf199"/>
                </a:solidFill>
                <a:latin typeface="Arial"/>
                <a:ea typeface="Arial"/>
              </a:rPr>
              <a:t>Ճարպեր լուծվող վիտամինային սփրեի արդյունավետությունը կլինիկականորեն ապացուցված է 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221" name="Прямоугольник 2"/>
          <p:cNvSpPr/>
          <p:nvPr/>
        </p:nvSpPr>
        <p:spPr>
          <a:xfrm>
            <a:off x="621720" y="4937760"/>
            <a:ext cx="16237080" cy="191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y-AM" sz="4000" spc="-1" strike="noStrike">
                <a:solidFill>
                  <a:srgbClr val="000000"/>
                </a:solidFill>
                <a:latin typeface="Arial"/>
                <a:ea typeface="Arial"/>
              </a:rPr>
              <a:t>Սփրեյի ամենափոքր մասնիկները հեշտությամբ թափանցում են արյան մեջ բերանի լորձաթաղանթի միջոցով: Փչելով բերանի մեջ՝այն ավելի հեշտությամբ է յուրացվում։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2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4" name="Легко проникает в кровоток"/>
          <p:cNvSpPr/>
          <p:nvPr/>
        </p:nvSpPr>
        <p:spPr>
          <a:xfrm>
            <a:off x="2035440" y="9658440"/>
            <a:ext cx="4064760" cy="207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Հեշտությամբ ներթափանցում է արյան մեջ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5" name="Увеличивает площадь усвоения"/>
          <p:cNvSpPr/>
          <p:nvPr/>
        </p:nvSpPr>
        <p:spPr>
          <a:xfrm>
            <a:off x="9092880" y="10050120"/>
            <a:ext cx="6271200" cy="141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hy-AM" sz="4000" spc="-1" strike="noStrike">
                <a:solidFill>
                  <a:srgbClr val="363f47"/>
                </a:solidFill>
                <a:latin typeface="Arial"/>
                <a:ea typeface="Arial"/>
              </a:rPr>
              <a:t>Մեծ է ներծծման տարածքը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6" name="Эффективность клинически доказана"/>
          <p:cNvSpPr/>
          <p:nvPr/>
        </p:nvSpPr>
        <p:spPr>
          <a:xfrm>
            <a:off x="16888680" y="9641520"/>
            <a:ext cx="6599520" cy="207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363f47"/>
                </a:solidFill>
                <a:latin typeface="Arial"/>
                <a:ea typeface="Arial"/>
              </a:rPr>
              <a:t>Կլինիկականորեն ապացուցված արդյունավետություն 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27" name="image15.png" descr="image15.png"/>
          <p:cNvPicPr/>
          <p:nvPr/>
        </p:nvPicPr>
        <p:blipFill>
          <a:blip r:embed="rId2"/>
          <a:stretch/>
        </p:blipFill>
        <p:spPr>
          <a:xfrm>
            <a:off x="17013960" y="3881520"/>
            <a:ext cx="6348960" cy="6348960"/>
          </a:xfrm>
          <a:prstGeom prst="rect">
            <a:avLst/>
          </a:prstGeom>
          <a:ln w="12700">
            <a:noFill/>
          </a:ln>
        </p:spPr>
      </p:pic>
      <p:pic>
        <p:nvPicPr>
          <p:cNvPr id="228" name="image17.png" descr="image17.png"/>
          <p:cNvPicPr/>
          <p:nvPr/>
        </p:nvPicPr>
        <p:blipFill>
          <a:blip r:embed="rId3"/>
          <a:srcRect l="15807" t="17573" r="12723" b="11863"/>
          <a:stretch/>
        </p:blipFill>
        <p:spPr>
          <a:xfrm>
            <a:off x="1800360" y="4716360"/>
            <a:ext cx="4535280" cy="4477680"/>
          </a:xfrm>
          <a:prstGeom prst="rect">
            <a:avLst/>
          </a:prstGeom>
          <a:ln w="12700">
            <a:noFill/>
          </a:ln>
        </p:spPr>
      </p:pic>
      <p:pic>
        <p:nvPicPr>
          <p:cNvPr id="229" name="image18.png" descr="image18.png"/>
          <p:cNvPicPr/>
          <p:nvPr/>
        </p:nvPicPr>
        <p:blipFill>
          <a:blip r:embed="rId4"/>
          <a:srcRect l="2958" t="0" r="0" b="0"/>
          <a:stretch/>
        </p:blipFill>
        <p:spPr>
          <a:xfrm>
            <a:off x="9688680" y="4437720"/>
            <a:ext cx="4857480" cy="5176800"/>
          </a:xfrm>
          <a:prstGeom prst="rect">
            <a:avLst/>
          </a:prstGeom>
          <a:ln w="12700">
            <a:noFill/>
          </a:ln>
        </p:spPr>
      </p:pic>
      <p:sp>
        <p:nvSpPr>
          <p:cNvPr id="230" name="Преимущества мелкодисперсного распыления витамина D"/>
          <p:cNvSpPr/>
          <p:nvPr/>
        </p:nvSpPr>
        <p:spPr>
          <a:xfrm>
            <a:off x="1417320" y="886320"/>
            <a:ext cx="21501720" cy="258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363f47"/>
                </a:solidFill>
                <a:latin typeface="Arial"/>
                <a:ea typeface="Arial"/>
              </a:rPr>
              <a:t>ՎԻՏԱՄԻՆ  </a:t>
            </a:r>
            <a:r>
              <a:rPr b="1" lang="en-US" sz="8000" spc="-1" strike="noStrike">
                <a:solidFill>
                  <a:srgbClr val="ff644e"/>
                </a:solidFill>
                <a:latin typeface="Arial"/>
                <a:ea typeface="Arial"/>
              </a:rPr>
              <a:t>D</a:t>
            </a:r>
            <a:r>
              <a:rPr b="1" lang="hy-AM" sz="8000" spc="-1" strike="noStrike">
                <a:solidFill>
                  <a:srgbClr val="ff644e"/>
                </a:solidFill>
                <a:latin typeface="Arial"/>
                <a:ea typeface="Arial"/>
              </a:rPr>
              <a:t> </a:t>
            </a:r>
            <a:r>
              <a:rPr b="1" lang="en-US" sz="8000" spc="-1" strike="noStrike">
                <a:solidFill>
                  <a:srgbClr val="ff644e"/>
                </a:solidFill>
                <a:latin typeface="Arial"/>
                <a:ea typeface="Arial"/>
              </a:rPr>
              <a:t>3 –</a:t>
            </a:r>
            <a:r>
              <a:rPr b="1" lang="hy-AM" sz="8000" spc="-1" strike="noStrike">
                <a:solidFill>
                  <a:srgbClr val="ff644e"/>
                </a:solidFill>
                <a:latin typeface="Arial"/>
                <a:ea typeface="Arial"/>
              </a:rPr>
              <a:t>Ի </a:t>
            </a:r>
            <a:r>
              <a:rPr b="1" lang="hy-AM" sz="8000" spc="-1" strike="noStrike">
                <a:solidFill>
                  <a:srgbClr val="363f47"/>
                </a:solidFill>
                <a:latin typeface="Arial"/>
                <a:ea typeface="Arial"/>
              </a:rPr>
              <a:t>ԱՐԴՅՈՒՆԱՎԵՏՈՒԹՅՈՒՆԸ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Рисунок 1" descr=""/>
          <p:cNvPicPr/>
          <p:nvPr/>
        </p:nvPicPr>
        <p:blipFill>
          <a:blip r:embed="rId1"/>
          <a:srcRect l="423" t="8701" r="320" b="7590"/>
          <a:stretch/>
        </p:blipFill>
        <p:spPr>
          <a:xfrm>
            <a:off x="-1547280" y="-179640"/>
            <a:ext cx="27431640" cy="15423480"/>
          </a:xfrm>
          <a:prstGeom prst="rect">
            <a:avLst/>
          </a:prstGeom>
          <a:ln w="0">
            <a:noFill/>
          </a:ln>
        </p:spPr>
      </p:pic>
      <p:pic>
        <p:nvPicPr>
          <p:cNvPr id="232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3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4" name="D-Spray"/>
          <p:cNvSpPr/>
          <p:nvPr/>
        </p:nvSpPr>
        <p:spPr>
          <a:xfrm>
            <a:off x="11871360" y="464760"/>
            <a:ext cx="11911320" cy="195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11000" spc="-1" strike="noStrike">
              <a:latin typeface="Arial"/>
            </a:endParaRPr>
          </a:p>
        </p:txBody>
      </p:sp>
      <p:sp>
        <p:nvSpPr>
          <p:cNvPr id="235" name="Здоровье у тебя в кармане"/>
          <p:cNvSpPr/>
          <p:nvPr/>
        </p:nvSpPr>
        <p:spPr>
          <a:xfrm>
            <a:off x="12058200" y="1562400"/>
            <a:ext cx="8235360" cy="360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7100" spc="-1" strike="noStrike">
                <a:solidFill>
                  <a:srgbClr val="ffffff"/>
                </a:solidFill>
                <a:latin typeface="Arial"/>
                <a:ea typeface="Arial"/>
              </a:rPr>
              <a:t>Քո առողջությունը քո գրպանում է  </a:t>
            </a:r>
            <a:endParaRPr b="0" lang="ru-RU" sz="7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3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3414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8" name="Не нужно запивать"/>
          <p:cNvSpPr/>
          <p:nvPr/>
        </p:nvSpPr>
        <p:spPr>
          <a:xfrm>
            <a:off x="17419320" y="9076320"/>
            <a:ext cx="4050360" cy="2409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Պարզապես անհրաժեշտ է փչել , որից հետո   ջուր խմել պետք չէ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39" name="1 нажатие дозатора — суточная доза потребления"/>
          <p:cNvSpPr/>
          <p:nvPr/>
        </p:nvSpPr>
        <p:spPr>
          <a:xfrm>
            <a:off x="4176000" y="5664960"/>
            <a:ext cx="5580360" cy="12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1 դիսպենսերի սեղումը  —</a:t>
            </a:r>
            <a:br/>
            <a:r>
              <a:rPr b="0" lang="en-US" sz="3100" spc="-1" strike="noStrike">
                <a:solidFill>
                  <a:srgbClr val="ffffff"/>
                </a:solidFill>
                <a:latin typeface="Arial"/>
                <a:ea typeface="Arial"/>
              </a:rPr>
              <a:t>2000 IU (50 </a:t>
            </a:r>
            <a:r>
              <a:rPr b="0" lang="hy-AM" sz="3100" spc="-1" strike="noStrike">
                <a:solidFill>
                  <a:srgbClr val="ffffff"/>
                </a:solidFill>
                <a:latin typeface="Arial"/>
                <a:ea typeface="Arial"/>
              </a:rPr>
              <a:t>մկգ</a:t>
            </a: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)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0" name="Упаковка 10 мл содержит 170 доз"/>
          <p:cNvSpPr/>
          <p:nvPr/>
        </p:nvSpPr>
        <p:spPr>
          <a:xfrm>
            <a:off x="4176000" y="3398400"/>
            <a:ext cx="4050360" cy="167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Ընդհանուր 10մգ պարունակում է  170 չափաբաժին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1" name="D-Spray — Витамин D3 в форме спрея"/>
          <p:cNvSpPr/>
          <p:nvPr/>
        </p:nvSpPr>
        <p:spPr>
          <a:xfrm>
            <a:off x="2112120" y="494280"/>
            <a:ext cx="19800360" cy="148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 — витамин </a:t>
            </a:r>
            <a:r>
              <a:rPr b="1" lang="en-US" sz="80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1" lang="en-US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8000" spc="-1" strike="noStrike">
                <a:solidFill>
                  <a:srgbClr val="fdf098"/>
                </a:solidFill>
                <a:latin typeface="Arial"/>
                <a:ea typeface="Arial"/>
              </a:rPr>
              <a:t>Սփրեի տեսքով 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42" name="Удобно носить с собой, чтобы принимать без пропусков"/>
          <p:cNvSpPr/>
          <p:nvPr/>
        </p:nvSpPr>
        <p:spPr>
          <a:xfrm>
            <a:off x="17419320" y="7633080"/>
            <a:ext cx="6324120" cy="1276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Այն հարմար է պահել պայուսակում, անգամ գրպանում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3" name="Точная дозировка, невозможно ошибиться"/>
          <p:cNvSpPr/>
          <p:nvPr/>
        </p:nvSpPr>
        <p:spPr>
          <a:xfrm>
            <a:off x="3206160" y="8270640"/>
            <a:ext cx="5580360" cy="66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Флакон из темного стекла экологичен, сохраняет свежесть продукта"/>
          <p:cNvSpPr/>
          <p:nvPr/>
        </p:nvSpPr>
        <p:spPr>
          <a:xfrm>
            <a:off x="17382240" y="3154320"/>
            <a:ext cx="5824440" cy="218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1" strike="noStrike">
                <a:solidFill>
                  <a:srgbClr val="ffffff"/>
                </a:solidFill>
                <a:latin typeface="Arial"/>
                <a:ea typeface="Arial"/>
              </a:rPr>
              <a:t>Մուգ ապակյա սրվակը էկոլոգիապես մաքուր է և պահպանում է մթերքը միշտ թարմ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45" name="image19.png" descr="image19.png"/>
          <p:cNvPicPr/>
          <p:nvPr/>
        </p:nvPicPr>
        <p:blipFill>
          <a:blip r:embed="rId2"/>
          <a:stretch/>
        </p:blipFill>
        <p:spPr>
          <a:xfrm>
            <a:off x="9948960" y="2567160"/>
            <a:ext cx="4126320" cy="10239840"/>
          </a:xfrm>
          <a:prstGeom prst="rect">
            <a:avLst/>
          </a:prstGeom>
          <a:ln w="12700">
            <a:noFill/>
          </a:ln>
        </p:spPr>
      </p:pic>
      <p:sp>
        <p:nvSpPr>
          <p:cNvPr id="246" name="Кружок"/>
          <p:cNvSpPr/>
          <p:nvPr/>
        </p:nvSpPr>
        <p:spPr>
          <a:xfrm>
            <a:off x="15414480" y="749412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Кружок"/>
          <p:cNvSpPr/>
          <p:nvPr/>
        </p:nvSpPr>
        <p:spPr>
          <a:xfrm>
            <a:off x="2171520" y="74934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Кружок"/>
          <p:cNvSpPr/>
          <p:nvPr/>
        </p:nvSpPr>
        <p:spPr>
          <a:xfrm>
            <a:off x="15377400" y="346824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9" name="Сгруппировать"/>
          <p:cNvGrpSpPr/>
          <p:nvPr/>
        </p:nvGrpSpPr>
        <p:grpSpPr>
          <a:xfrm>
            <a:off x="2154600" y="5470920"/>
            <a:ext cx="1554120" cy="1554120"/>
            <a:chOff x="2154600" y="5470920"/>
            <a:chExt cx="1554120" cy="1554120"/>
          </a:xfrm>
        </p:grpSpPr>
        <p:sp>
          <p:nvSpPr>
            <p:cNvPr id="250" name="Кружок"/>
            <p:cNvSpPr/>
            <p:nvPr/>
          </p:nvSpPr>
          <p:spPr>
            <a:xfrm>
              <a:off x="2154600" y="547092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1" name="image20.png" descr="image20.png"/>
            <p:cNvPicPr/>
            <p:nvPr/>
          </p:nvPicPr>
          <p:blipFill>
            <a:blip r:embed="rId3"/>
            <a:stretch/>
          </p:blipFill>
          <p:spPr>
            <a:xfrm>
              <a:off x="2267280" y="5580360"/>
              <a:ext cx="1328040" cy="1335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52" name="Сгруппировать"/>
          <p:cNvGrpSpPr/>
          <p:nvPr/>
        </p:nvGrpSpPr>
        <p:grpSpPr>
          <a:xfrm>
            <a:off x="15414480" y="9504000"/>
            <a:ext cx="1554120" cy="1554120"/>
            <a:chOff x="15414480" y="9504000"/>
            <a:chExt cx="1554120" cy="1554120"/>
          </a:xfrm>
        </p:grpSpPr>
        <p:sp>
          <p:nvSpPr>
            <p:cNvPr id="253" name="Кружок"/>
            <p:cNvSpPr/>
            <p:nvPr/>
          </p:nvSpPr>
          <p:spPr>
            <a:xfrm>
              <a:off x="15414480" y="950400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4" name="image21.png" descr="image21.png"/>
            <p:cNvPicPr/>
            <p:nvPr/>
          </p:nvPicPr>
          <p:blipFill>
            <a:blip r:embed="rId4"/>
            <a:stretch/>
          </p:blipFill>
          <p:spPr>
            <a:xfrm>
              <a:off x="15727680" y="9717480"/>
              <a:ext cx="902520" cy="10764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55" name="Линия"/>
            <p:cNvSpPr/>
            <p:nvPr/>
          </p:nvSpPr>
          <p:spPr>
            <a:xfrm flipV="1">
              <a:off x="15573600" y="9799560"/>
              <a:ext cx="1236240" cy="987840"/>
            </a:xfrm>
            <a:prstGeom prst="line">
              <a:avLst/>
            </a:prstGeom>
            <a:ln w="50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6" name="image22.png" descr="image22.png"/>
          <p:cNvPicPr/>
          <p:nvPr/>
        </p:nvPicPr>
        <p:blipFill>
          <a:blip r:embed="rId5"/>
          <a:stretch/>
        </p:blipFill>
        <p:spPr>
          <a:xfrm>
            <a:off x="15557400" y="7759440"/>
            <a:ext cx="1268280" cy="1023840"/>
          </a:xfrm>
          <a:prstGeom prst="rect">
            <a:avLst/>
          </a:prstGeom>
          <a:ln w="12700">
            <a:noFill/>
          </a:ln>
        </p:spPr>
      </p:pic>
      <p:pic>
        <p:nvPicPr>
          <p:cNvPr id="257" name="image23.png" descr=""/>
          <p:cNvPicPr/>
          <p:nvPr/>
        </p:nvPicPr>
        <p:blipFill>
          <a:blip r:embed="rId6"/>
          <a:stretch/>
        </p:blipFill>
        <p:spPr>
          <a:xfrm>
            <a:off x="2502360" y="7897320"/>
            <a:ext cx="952560" cy="843480"/>
          </a:xfrm>
          <a:prstGeom prst="rect">
            <a:avLst/>
          </a:prstGeom>
          <a:ln w="12700">
            <a:noFill/>
          </a:ln>
        </p:spPr>
      </p:pic>
      <p:pic>
        <p:nvPicPr>
          <p:cNvPr id="258" name="image24.png" descr="image24.png"/>
          <p:cNvPicPr/>
          <p:nvPr/>
        </p:nvPicPr>
        <p:blipFill>
          <a:blip r:embed="rId7"/>
          <a:stretch/>
        </p:blipFill>
        <p:spPr>
          <a:xfrm>
            <a:off x="15834600" y="3561120"/>
            <a:ext cx="639000" cy="1368720"/>
          </a:xfrm>
          <a:prstGeom prst="rect">
            <a:avLst/>
          </a:prstGeom>
          <a:ln w="12700">
            <a:noFill/>
          </a:ln>
        </p:spPr>
      </p:pic>
      <p:grpSp>
        <p:nvGrpSpPr>
          <p:cNvPr id="259" name="Сгруппировать"/>
          <p:cNvGrpSpPr/>
          <p:nvPr/>
        </p:nvGrpSpPr>
        <p:grpSpPr>
          <a:xfrm>
            <a:off x="2139840" y="3457080"/>
            <a:ext cx="1568880" cy="1554120"/>
            <a:chOff x="2139840" y="3457080"/>
            <a:chExt cx="1568880" cy="1554120"/>
          </a:xfrm>
        </p:grpSpPr>
        <p:sp>
          <p:nvSpPr>
            <p:cNvPr id="260" name="Кружок"/>
            <p:cNvSpPr/>
            <p:nvPr/>
          </p:nvSpPr>
          <p:spPr>
            <a:xfrm>
              <a:off x="2154600" y="345708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61" name="image23.png" descr="image23.png"/>
            <p:cNvPicPr/>
            <p:nvPr/>
          </p:nvPicPr>
          <p:blipFill>
            <a:blip r:embed="rId8"/>
            <a:srcRect l="60897" t="76690" r="0" b="0"/>
            <a:stretch/>
          </p:blipFill>
          <p:spPr>
            <a:xfrm>
              <a:off x="249876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2" name="image23.png" descr="image23.png"/>
            <p:cNvPicPr/>
            <p:nvPr/>
          </p:nvPicPr>
          <p:blipFill>
            <a:blip r:embed="rId9"/>
            <a:srcRect l="60897" t="76690" r="0" b="0"/>
            <a:stretch/>
          </p:blipFill>
          <p:spPr>
            <a:xfrm>
              <a:off x="249876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3" name="image23.png" descr="image23.png"/>
            <p:cNvPicPr/>
            <p:nvPr/>
          </p:nvPicPr>
          <p:blipFill>
            <a:blip r:embed="rId10"/>
            <a:srcRect l="60897" t="76690" r="0" b="0"/>
            <a:stretch/>
          </p:blipFill>
          <p:spPr>
            <a:xfrm>
              <a:off x="288468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4" name="image23.png" descr="image23.png"/>
            <p:cNvPicPr/>
            <p:nvPr/>
          </p:nvPicPr>
          <p:blipFill>
            <a:blip r:embed="rId11"/>
            <a:srcRect l="60897" t="76690" r="0" b="0"/>
            <a:stretch/>
          </p:blipFill>
          <p:spPr>
            <a:xfrm>
              <a:off x="288468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5" name="image23.png" descr="image23.png"/>
            <p:cNvPicPr/>
            <p:nvPr/>
          </p:nvPicPr>
          <p:blipFill>
            <a:blip r:embed="rId12"/>
            <a:srcRect l="60897" t="76690" r="0" b="0"/>
            <a:stretch/>
          </p:blipFill>
          <p:spPr>
            <a:xfrm>
              <a:off x="213984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6" name="image23.png" descr="image23.png"/>
            <p:cNvPicPr/>
            <p:nvPr/>
          </p:nvPicPr>
          <p:blipFill>
            <a:blip r:embed="rId13"/>
            <a:srcRect l="60897" t="76690" r="0" b="0"/>
            <a:stretch/>
          </p:blipFill>
          <p:spPr>
            <a:xfrm>
              <a:off x="213984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67" name="Мягкий нейтральный вкус понравится всем — в основе кокосовое масло"/>
          <p:cNvSpPr/>
          <p:nvPr/>
        </p:nvSpPr>
        <p:spPr>
          <a:xfrm>
            <a:off x="5964480" y="12204000"/>
            <a:ext cx="6047280" cy="663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Не требует хранения в холодильнике"/>
          <p:cNvSpPr/>
          <p:nvPr/>
        </p:nvSpPr>
        <p:spPr>
          <a:xfrm>
            <a:off x="17419320" y="5585760"/>
            <a:ext cx="4106520" cy="1162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ru-RU" sz="3100" spc="-97" strike="noStrike">
                <a:solidFill>
                  <a:srgbClr val="ffffff"/>
                </a:solidFill>
                <a:latin typeface="Arial"/>
                <a:ea typeface="Arial"/>
              </a:rPr>
              <a:t>Պարտադիր չէ պահել սառնարանում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69" name="image30.png" descr=""/>
          <p:cNvPicPr/>
          <p:nvPr/>
        </p:nvPicPr>
        <p:blipFill>
          <a:blip r:embed="rId14"/>
          <a:stretch/>
        </p:blipFill>
        <p:spPr>
          <a:xfrm>
            <a:off x="2462040" y="9781560"/>
            <a:ext cx="1087560" cy="1087560"/>
          </a:xfrm>
          <a:prstGeom prst="rect">
            <a:avLst/>
          </a:prstGeom>
          <a:ln w="12700">
            <a:noFill/>
          </a:ln>
        </p:spPr>
      </p:pic>
      <p:pic>
        <p:nvPicPr>
          <p:cNvPr id="270" name="image27.png" descr=""/>
          <p:cNvPicPr/>
          <p:nvPr/>
        </p:nvPicPr>
        <p:blipFill>
          <a:blip r:embed="rId15"/>
          <a:stretch/>
        </p:blipFill>
        <p:spPr>
          <a:xfrm>
            <a:off x="15414480" y="5467680"/>
            <a:ext cx="1587600" cy="1587600"/>
          </a:xfrm>
          <a:prstGeom prst="rect">
            <a:avLst/>
          </a:prstGeom>
          <a:ln w="12700">
            <a:noFill/>
          </a:ln>
        </p:spPr>
      </p:pic>
      <p:sp>
        <p:nvSpPr>
          <p:cNvPr id="271" name="Кружок"/>
          <p:cNvSpPr/>
          <p:nvPr/>
        </p:nvSpPr>
        <p:spPr>
          <a:xfrm>
            <a:off x="2171520" y="95562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Прямоугольник 1"/>
          <p:cNvSpPr/>
          <p:nvPr/>
        </p:nvSpPr>
        <p:spPr>
          <a:xfrm>
            <a:off x="4186080" y="7493400"/>
            <a:ext cx="57956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y-AM" sz="3600" spc="-1" strike="noStrike">
                <a:solidFill>
                  <a:srgbClr val="f2efea"/>
                </a:solidFill>
                <a:latin typeface="Arial"/>
                <a:ea typeface="Arial"/>
              </a:rPr>
              <a:t>Ճշգրիտ դեղաչափ, անհնար է սխալվել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73" name="Прямоугольник 4"/>
          <p:cNvSpPr/>
          <p:nvPr/>
        </p:nvSpPr>
        <p:spPr>
          <a:xfrm>
            <a:off x="4047120" y="9881280"/>
            <a:ext cx="65422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y-AM" sz="3200" spc="-1" strike="noStrike">
                <a:solidFill>
                  <a:srgbClr val="f2efea"/>
                </a:solidFill>
                <a:latin typeface="Arial"/>
                <a:ea typeface="Arial"/>
              </a:rPr>
              <a:t>Կոկոսի յուղի նուրբ համը հաստատ դուր կգա բոլորին 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75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6" name="image12.png" descr="image12.png"/>
          <p:cNvPicPr/>
          <p:nvPr/>
        </p:nvPicPr>
        <p:blipFill>
          <a:blip r:embed="rId2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277" name="Кто больше…"/>
          <p:cNvSpPr/>
          <p:nvPr/>
        </p:nvSpPr>
        <p:spPr>
          <a:xfrm>
            <a:off x="1417320" y="1975320"/>
            <a:ext cx="9981720" cy="623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Ովքեր ավելի շատ ունեն Վիտամին </a:t>
            </a:r>
            <a:r>
              <a:rPr b="1" lang="en-US" sz="8000" spc="-1" strike="noStrike">
                <a:solidFill>
                  <a:srgbClr val="ffffff"/>
                </a:solidFill>
                <a:latin typeface="Arial"/>
                <a:ea typeface="Arial"/>
              </a:rPr>
              <a:t>D 3-</a:t>
            </a:r>
            <a:r>
              <a:rPr b="1" lang="hy-AM" sz="8000" spc="-1" strike="noStrike">
                <a:solidFill>
                  <a:srgbClr val="ffffff"/>
                </a:solidFill>
                <a:latin typeface="Arial"/>
                <a:ea typeface="Arial"/>
              </a:rPr>
              <a:t>ի անբավարարություն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278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279" name="image13.png" descr="image13.png"/>
            <p:cNvPicPr/>
            <p:nvPr/>
          </p:nvPicPr>
          <p:blipFill>
            <a:blip r:embed="rId3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80" name="image14.png" descr="image14.png"/>
            <p:cNvPicPr/>
            <p:nvPr/>
          </p:nvPicPr>
          <p:blipFill>
            <a:blip r:embed="rId4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81" name="Кружок"/>
          <p:cNvSpPr/>
          <p:nvPr/>
        </p:nvSpPr>
        <p:spPr>
          <a:xfrm>
            <a:off x="-4290840" y="-1858680"/>
            <a:ext cx="17432640" cy="17432640"/>
          </a:xfrm>
          <a:prstGeom prst="ellipse">
            <a:avLst/>
          </a:prstGeom>
          <a:noFill/>
          <a:ln w="50800">
            <a:solidFill>
              <a:srgbClr val="faf0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/>
          <p:nvPr/>
        </p:nvSpPr>
        <p:spPr>
          <a:xfrm>
            <a:off x="1417320" y="7675920"/>
            <a:ext cx="9883080" cy="3797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y-AM" sz="4000" spc="-111" strike="noStrike">
                <a:solidFill>
                  <a:srgbClr val="ffffff"/>
                </a:solidFill>
                <a:latin typeface="Arial"/>
                <a:ea typeface="Arial"/>
              </a:rPr>
              <a:t>Փորձագետները համակարծիք են, որ վիտամին </a:t>
            </a:r>
            <a:r>
              <a:rPr b="0" lang="en-US" sz="4000" spc="-111" strike="noStrike">
                <a:solidFill>
                  <a:srgbClr val="ffffff"/>
                </a:solidFill>
                <a:latin typeface="Arial"/>
                <a:ea typeface="Arial"/>
              </a:rPr>
              <a:t>D3-</a:t>
            </a:r>
            <a:r>
              <a:rPr b="0" lang="hy-AM" sz="4000" spc="-111" strike="noStrike">
                <a:solidFill>
                  <a:srgbClr val="ffffff"/>
                </a:solidFill>
                <a:latin typeface="Arial"/>
                <a:ea typeface="Arial"/>
              </a:rPr>
              <a:t>ի պակասը դառնում է համաճարակ, որը ազդում է երեխաների, դեռահասների, մեծահասակների, հղի և կերակրող կանանց և տարեցների վրա: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83" name="Люди с заболеваниями кишечника, печени или почек"/>
          <p:cNvSpPr/>
          <p:nvPr/>
        </p:nvSpPr>
        <p:spPr>
          <a:xfrm>
            <a:off x="15971400" y="2955960"/>
            <a:ext cx="6422040" cy="1787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Մարդիկ,ովքեր ունեն խնդիրներ  աղիքների, լյարդի  և երիկամների հետ կապված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4" name="Взрослые с избыточной массой тела и нарушением всасывания жиров"/>
          <p:cNvSpPr/>
          <p:nvPr/>
        </p:nvSpPr>
        <p:spPr>
          <a:xfrm>
            <a:off x="15946920" y="5143320"/>
            <a:ext cx="6422040" cy="1785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y-AM" sz="3000" spc="-94" strike="noStrike">
                <a:solidFill>
                  <a:srgbClr val="ffffff"/>
                </a:solidFill>
                <a:latin typeface="Arial"/>
                <a:ea typeface="Arial"/>
              </a:rPr>
              <a:t>Ավելորդ քաշ ունեցող մարդիկ, որոնք տառապում են ճարպերի անբավարար կլանմամբ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5" name="Часто болеющие"/>
          <p:cNvSpPr/>
          <p:nvPr/>
        </p:nvSpPr>
        <p:spPr>
          <a:xfrm>
            <a:off x="15971400" y="7603200"/>
            <a:ext cx="6422040" cy="123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Ովքեր շատ հաճախ են հիվանդանում  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6" name="Обладатели смуглой кожи"/>
          <p:cNvSpPr/>
          <p:nvPr/>
        </p:nvSpPr>
        <p:spPr>
          <a:xfrm>
            <a:off x="15971400" y="9822960"/>
            <a:ext cx="6422040" cy="691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3000" spc="-94" strike="noStrike">
                <a:solidFill>
                  <a:srgbClr val="ffffff"/>
                </a:solidFill>
                <a:latin typeface="Arial"/>
                <a:ea typeface="Arial"/>
              </a:rPr>
              <a:t>Ովքեր ունեն թուխ մաշկ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7" name="Пожилые люди"/>
          <p:cNvSpPr/>
          <p:nvPr/>
        </p:nvSpPr>
        <p:spPr>
          <a:xfrm>
            <a:off x="15971400" y="1190376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hy-AM" sz="3000" spc="-94" strike="noStrike">
                <a:solidFill>
                  <a:srgbClr val="ffffff"/>
                </a:solidFill>
                <a:latin typeface="Arial"/>
                <a:ea typeface="Arial"/>
              </a:rPr>
              <a:t>Մեծահասակները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8" name="Кружок"/>
          <p:cNvSpPr/>
          <p:nvPr/>
        </p:nvSpPr>
        <p:spPr>
          <a:xfrm>
            <a:off x="11310840" y="1506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Кружок"/>
          <p:cNvSpPr/>
          <p:nvPr/>
        </p:nvSpPr>
        <p:spPr>
          <a:xfrm>
            <a:off x="13982040" y="1112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Линия"/>
          <p:cNvSpPr/>
          <p:nvPr/>
        </p:nvSpPr>
        <p:spPr>
          <a:xfrm>
            <a:off x="11413080" y="1662480"/>
            <a:ext cx="25747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Кружок"/>
          <p:cNvSpPr/>
          <p:nvPr/>
        </p:nvSpPr>
        <p:spPr>
          <a:xfrm>
            <a:off x="12442320" y="360504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Кружок"/>
          <p:cNvSpPr/>
          <p:nvPr/>
        </p:nvSpPr>
        <p:spPr>
          <a:xfrm>
            <a:off x="13982040" y="321048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Линия"/>
          <p:cNvSpPr/>
          <p:nvPr/>
        </p:nvSpPr>
        <p:spPr>
          <a:xfrm>
            <a:off x="12570120" y="3760560"/>
            <a:ext cx="14119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Кружок"/>
          <p:cNvSpPr/>
          <p:nvPr/>
        </p:nvSpPr>
        <p:spPr>
          <a:xfrm>
            <a:off x="12945240" y="5727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Кружок"/>
          <p:cNvSpPr/>
          <p:nvPr/>
        </p:nvSpPr>
        <p:spPr>
          <a:xfrm>
            <a:off x="13982040" y="5333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Линия"/>
          <p:cNvSpPr/>
          <p:nvPr/>
        </p:nvSpPr>
        <p:spPr>
          <a:xfrm>
            <a:off x="13047480" y="5883480"/>
            <a:ext cx="94788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Кружок"/>
          <p:cNvSpPr/>
          <p:nvPr/>
        </p:nvSpPr>
        <p:spPr>
          <a:xfrm>
            <a:off x="12894480" y="790200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Кружок"/>
          <p:cNvSpPr/>
          <p:nvPr/>
        </p:nvSpPr>
        <p:spPr>
          <a:xfrm>
            <a:off x="13982040" y="750780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Линия"/>
          <p:cNvSpPr/>
          <p:nvPr/>
        </p:nvSpPr>
        <p:spPr>
          <a:xfrm>
            <a:off x="13021920" y="8057880"/>
            <a:ext cx="94824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Кружок"/>
          <p:cNvSpPr/>
          <p:nvPr/>
        </p:nvSpPr>
        <p:spPr>
          <a:xfrm>
            <a:off x="12289680" y="1001232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Кружок"/>
          <p:cNvSpPr/>
          <p:nvPr/>
        </p:nvSpPr>
        <p:spPr>
          <a:xfrm>
            <a:off x="13982040" y="961812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Линия"/>
          <p:cNvSpPr/>
          <p:nvPr/>
        </p:nvSpPr>
        <p:spPr>
          <a:xfrm>
            <a:off x="12354120" y="10168200"/>
            <a:ext cx="160740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Кружок"/>
          <p:cNvSpPr/>
          <p:nvPr/>
        </p:nvSpPr>
        <p:spPr>
          <a:xfrm>
            <a:off x="11073960" y="120927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Кружок"/>
          <p:cNvSpPr/>
          <p:nvPr/>
        </p:nvSpPr>
        <p:spPr>
          <a:xfrm>
            <a:off x="13982040" y="116985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Линия"/>
          <p:cNvSpPr/>
          <p:nvPr/>
        </p:nvSpPr>
        <p:spPr>
          <a:xfrm>
            <a:off x="11150640" y="12248280"/>
            <a:ext cx="284364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6" name="image35.png" descr="image35.png"/>
          <p:cNvPicPr/>
          <p:nvPr/>
        </p:nvPicPr>
        <p:blipFill>
          <a:blip r:embed="rId5"/>
          <a:stretch/>
        </p:blipFill>
        <p:spPr>
          <a:xfrm>
            <a:off x="14098680" y="7581600"/>
            <a:ext cx="916560" cy="1002960"/>
          </a:xfrm>
          <a:prstGeom prst="rect">
            <a:avLst/>
          </a:prstGeom>
          <a:ln w="12700">
            <a:noFill/>
          </a:ln>
        </p:spPr>
      </p:pic>
      <p:pic>
        <p:nvPicPr>
          <p:cNvPr id="307" name="image36.png" descr="image36.png"/>
          <p:cNvPicPr/>
          <p:nvPr/>
        </p:nvPicPr>
        <p:blipFill>
          <a:blip r:embed="rId6"/>
          <a:stretch/>
        </p:blipFill>
        <p:spPr>
          <a:xfrm>
            <a:off x="14159880" y="105876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8" name="image37.png" descr="image37.png"/>
          <p:cNvPicPr/>
          <p:nvPr/>
        </p:nvPicPr>
        <p:blipFill>
          <a:blip r:embed="rId7"/>
          <a:stretch/>
        </p:blipFill>
        <p:spPr>
          <a:xfrm>
            <a:off x="14077800" y="324756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9" name="image32.png" descr="image32.png"/>
          <p:cNvPicPr/>
          <p:nvPr/>
        </p:nvPicPr>
        <p:blipFill>
          <a:blip r:embed="rId8"/>
          <a:stretch/>
        </p:blipFill>
        <p:spPr>
          <a:xfrm>
            <a:off x="14238360" y="11806200"/>
            <a:ext cx="637200" cy="884160"/>
          </a:xfrm>
          <a:prstGeom prst="rect">
            <a:avLst/>
          </a:prstGeom>
          <a:ln w="12700">
            <a:noFill/>
          </a:ln>
        </p:spPr>
      </p:pic>
      <p:pic>
        <p:nvPicPr>
          <p:cNvPr id="310" name="image38.png" descr="image38.png"/>
          <p:cNvPicPr/>
          <p:nvPr/>
        </p:nvPicPr>
        <p:blipFill>
          <a:blip r:embed="rId9"/>
          <a:stretch/>
        </p:blipFill>
        <p:spPr>
          <a:xfrm>
            <a:off x="14153040" y="5466960"/>
            <a:ext cx="807840" cy="884160"/>
          </a:xfrm>
          <a:prstGeom prst="rect">
            <a:avLst/>
          </a:prstGeom>
          <a:ln w="12700">
            <a:noFill/>
          </a:ln>
        </p:spPr>
      </p:pic>
      <p:pic>
        <p:nvPicPr>
          <p:cNvPr id="311" name="image39.png" descr="image39.png"/>
          <p:cNvPicPr/>
          <p:nvPr/>
        </p:nvPicPr>
        <p:blipFill>
          <a:blip r:embed="rId10"/>
          <a:stretch/>
        </p:blipFill>
        <p:spPr>
          <a:xfrm>
            <a:off x="14078160" y="9677520"/>
            <a:ext cx="956520" cy="10465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Application>LibreOffice/7.1.0.3$Windows_X86_64 LibreOffice_project/f6099ecf3d29644b5008cc8f48f42f4a40986e4c</Application>
  <AppVersion>15.0000</AppVersion>
  <Words>846</Words>
  <Paragraphs>146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Ekaterina.Zhuravel</dc:creator>
  <dc:description/>
  <dc:language>ru-RU</dc:language>
  <cp:lastModifiedBy/>
  <dcterms:modified xsi:type="dcterms:W3CDTF">2023-03-21T16:34:34Z</dcterms:modified>
  <cp:revision>57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8</vt:i4>
  </property>
  <property fmtid="{D5CDD505-2E9C-101B-9397-08002B2CF9AE}" pid="3" name="PresentationFormat">
    <vt:lpwstr>Произвольный</vt:lpwstr>
  </property>
  <property fmtid="{D5CDD505-2E9C-101B-9397-08002B2CF9AE}" pid="4" name="Slides">
    <vt:i4>14</vt:i4>
  </property>
</Properties>
</file>